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  <p:sldMasterId id="2147483780" r:id="rId5"/>
  </p:sldMasterIdLst>
  <p:notesMasterIdLst>
    <p:notesMasterId r:id="rId58"/>
  </p:notesMasterIdLst>
  <p:handoutMasterIdLst>
    <p:handoutMasterId r:id="rId59"/>
  </p:handoutMasterIdLst>
  <p:sldIdLst>
    <p:sldId id="256" r:id="rId6"/>
    <p:sldId id="290" r:id="rId7"/>
    <p:sldId id="302" r:id="rId8"/>
    <p:sldId id="292" r:id="rId9"/>
    <p:sldId id="264" r:id="rId10"/>
    <p:sldId id="265" r:id="rId11"/>
    <p:sldId id="305" r:id="rId12"/>
    <p:sldId id="306" r:id="rId13"/>
    <p:sldId id="307" r:id="rId14"/>
    <p:sldId id="308" r:id="rId15"/>
    <p:sldId id="304" r:id="rId16"/>
    <p:sldId id="266" r:id="rId17"/>
    <p:sldId id="335" r:id="rId18"/>
    <p:sldId id="325" r:id="rId19"/>
    <p:sldId id="309" r:id="rId20"/>
    <p:sldId id="321" r:id="rId21"/>
    <p:sldId id="330" r:id="rId22"/>
    <p:sldId id="331" r:id="rId23"/>
    <p:sldId id="294" r:id="rId24"/>
    <p:sldId id="310" r:id="rId25"/>
    <p:sldId id="296" r:id="rId26"/>
    <p:sldId id="293" r:id="rId27"/>
    <p:sldId id="319" r:id="rId28"/>
    <p:sldId id="297" r:id="rId29"/>
    <p:sldId id="274" r:id="rId30"/>
    <p:sldId id="275" r:id="rId31"/>
    <p:sldId id="276" r:id="rId32"/>
    <p:sldId id="277" r:id="rId33"/>
    <p:sldId id="333" r:id="rId34"/>
    <p:sldId id="336" r:id="rId35"/>
    <p:sldId id="279" r:id="rId36"/>
    <p:sldId id="318" r:id="rId37"/>
    <p:sldId id="317" r:id="rId38"/>
    <p:sldId id="332" r:id="rId39"/>
    <p:sldId id="320" r:id="rId40"/>
    <p:sldId id="280" r:id="rId41"/>
    <p:sldId id="285" r:id="rId42"/>
    <p:sldId id="281" r:id="rId43"/>
    <p:sldId id="282" r:id="rId44"/>
    <p:sldId id="327" r:id="rId45"/>
    <p:sldId id="322" r:id="rId46"/>
    <p:sldId id="323" r:id="rId47"/>
    <p:sldId id="324" r:id="rId48"/>
    <p:sldId id="283" r:id="rId49"/>
    <p:sldId id="287" r:id="rId50"/>
    <p:sldId id="298" r:id="rId51"/>
    <p:sldId id="288" r:id="rId52"/>
    <p:sldId id="300" r:id="rId53"/>
    <p:sldId id="334" r:id="rId54"/>
    <p:sldId id="284" r:id="rId55"/>
    <p:sldId id="286" r:id="rId56"/>
    <p:sldId id="260" r:id="rId57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2" autoAdjust="0"/>
    <p:restoredTop sz="94605" autoAdjust="0"/>
  </p:normalViewPr>
  <p:slideViewPr>
    <p:cSldViewPr snapToGrid="0">
      <p:cViewPr varScale="1">
        <p:scale>
          <a:sx n="107" d="100"/>
          <a:sy n="107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cycle6" loCatId="cycle" qsTypeId="urn:microsoft.com/office/officeart/2005/8/quickstyle/simple4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/>
          <a:r>
            <a:rPr lang="ko-KR" altLang="en-US" b="1" noProof="0" dirty="0" err="1" smtClean="0">
              <a:solidFill>
                <a:srgbClr val="C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rPr>
            <a:t>코스웍</a:t>
          </a:r>
          <a:endParaRPr lang="ko-KR" altLang="en-US" b="1" noProof="0" dirty="0">
            <a:solidFill>
              <a:srgbClr val="C00000"/>
            </a:solidFill>
            <a:latin typeface="나눔명조 ExtraBold" panose="02020603020101020101" pitchFamily="18" charset="-127"/>
            <a:ea typeface="나눔명조 ExtraBold" panose="02020603020101020101" pitchFamily="18" charset="-127"/>
          </a:endParaRP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76D56F19-2708-49DB-8F92-D8AC45F23A9A}">
      <dgm:prSet/>
      <dgm:spPr/>
      <dgm:t>
        <a:bodyPr rtlCol="0"/>
        <a:lstStyle/>
        <a:p>
          <a:pPr rtl="0"/>
          <a:r>
            <a:rPr lang="ko-KR" altLang="en-US" b="1" noProof="0" dirty="0" smtClean="0">
              <a:solidFill>
                <a:srgbClr val="C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rPr>
            <a:t>인증 과제</a:t>
          </a:r>
          <a:endParaRPr lang="ko-KR" altLang="en-US" b="1" noProof="0" dirty="0">
            <a:solidFill>
              <a:srgbClr val="C00000"/>
            </a:solidFill>
            <a:latin typeface="나눔명조 ExtraBold" panose="02020603020101020101" pitchFamily="18" charset="-127"/>
            <a:ea typeface="나눔명조 ExtraBold" panose="02020603020101020101" pitchFamily="18" charset="-127"/>
          </a:endParaRP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44E59079-4044-4615-844A-2BF6DDD5742E}" type="pres">
      <dgm:prSet presAssocID="{D4503D04-C97E-4622-AE07-D0307CB3B4C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07854D-2B51-4A8E-B5AE-10487E87CA78}" type="pres">
      <dgm:prSet presAssocID="{AAC263CB-8256-4B03-92FE-1622698FB3E9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D308D7-A299-4638-ADDE-05060FAADE0B}" type="pres">
      <dgm:prSet presAssocID="{AAC263CB-8256-4B03-92FE-1622698FB3E9}" presName="spNode" presStyleCnt="0"/>
      <dgm:spPr/>
    </dgm:pt>
    <dgm:pt modelId="{C8571390-81D5-4CB3-85C5-E4D11E7CFD6A}" type="pres">
      <dgm:prSet presAssocID="{808B76D0-8EC7-469A-93AC-7A6017188A9D}" presName="sibTrans" presStyleLbl="sibTrans1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189DFD5B-E336-4C25-B91A-5BA538A2118E}" type="pres">
      <dgm:prSet presAssocID="{76D56F19-2708-49DB-8F92-D8AC45F23A9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49F479-5DE3-4E1C-9602-1596AE98CFE6}" type="pres">
      <dgm:prSet presAssocID="{76D56F19-2708-49DB-8F92-D8AC45F23A9A}" presName="spNode" presStyleCnt="0"/>
      <dgm:spPr/>
    </dgm:pt>
    <dgm:pt modelId="{5ACEEF5B-7780-407E-9A1B-DD9AD3C9D5C6}" type="pres">
      <dgm:prSet presAssocID="{EC8965A1-F755-4945-8AAC-DCF1F68F011E}" presName="sibTrans" presStyleLbl="sibTrans1D1" presStyleIdx="1" presStyleCnt="2"/>
      <dgm:spPr/>
      <dgm:t>
        <a:bodyPr/>
        <a:lstStyle/>
        <a:p>
          <a:pPr latinLnBrk="1"/>
          <a:endParaRPr lang="ko-KR" altLang="en-US"/>
        </a:p>
      </dgm:t>
    </dgm:pt>
  </dgm:ptLst>
  <dgm:cxnLst>
    <dgm:cxn modelId="{B8012909-31CC-4651-B917-AA40A0B19C60}" type="presOf" srcId="{808B76D0-8EC7-469A-93AC-7A6017188A9D}" destId="{C8571390-81D5-4CB3-85C5-E4D11E7CFD6A}" srcOrd="0" destOrd="0" presId="urn:microsoft.com/office/officeart/2005/8/layout/cycle6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543E8744-CB30-49DE-AF2B-4CD39E66B57D}" type="presOf" srcId="{76D56F19-2708-49DB-8F92-D8AC45F23A9A}" destId="{189DFD5B-E336-4C25-B91A-5BA538A2118E}" srcOrd="0" destOrd="0" presId="urn:microsoft.com/office/officeart/2005/8/layout/cycle6"/>
    <dgm:cxn modelId="{B37EDD4B-343D-4F96-9CAD-7FE23EC43B88}" type="presOf" srcId="{EC8965A1-F755-4945-8AAC-DCF1F68F011E}" destId="{5ACEEF5B-7780-407E-9A1B-DD9AD3C9D5C6}" srcOrd="0" destOrd="0" presId="urn:microsoft.com/office/officeart/2005/8/layout/cycle6"/>
    <dgm:cxn modelId="{F90035AD-DBAC-4CA9-AA0A-714D22095450}" type="presOf" srcId="{D4503D04-C97E-4622-AE07-D0307CB3B4CA}" destId="{44E59079-4044-4615-844A-2BF6DDD5742E}" srcOrd="0" destOrd="0" presId="urn:microsoft.com/office/officeart/2005/8/layout/cycle6"/>
    <dgm:cxn modelId="{32E90211-17E0-4DDF-9274-DD3E46D811B8}" srcId="{D4503D04-C97E-4622-AE07-D0307CB3B4CA}" destId="{76D56F19-2708-49DB-8F92-D8AC45F23A9A}" srcOrd="1" destOrd="0" parTransId="{9D5610C2-0A12-494A-AC46-8DD17C08B09F}" sibTransId="{EC8965A1-F755-4945-8AAC-DCF1F68F011E}"/>
    <dgm:cxn modelId="{839722B2-0B9D-4B60-875E-31C70C790265}" type="presOf" srcId="{AAC263CB-8256-4B03-92FE-1622698FB3E9}" destId="{8207854D-2B51-4A8E-B5AE-10487E87CA78}" srcOrd="0" destOrd="0" presId="urn:microsoft.com/office/officeart/2005/8/layout/cycle6"/>
    <dgm:cxn modelId="{26CB1FEB-1370-4614-92B2-B054D6C4BFAD}" type="presParOf" srcId="{44E59079-4044-4615-844A-2BF6DDD5742E}" destId="{8207854D-2B51-4A8E-B5AE-10487E87CA78}" srcOrd="0" destOrd="0" presId="urn:microsoft.com/office/officeart/2005/8/layout/cycle6"/>
    <dgm:cxn modelId="{46E1F505-6388-44AF-B512-07C548A8338D}" type="presParOf" srcId="{44E59079-4044-4615-844A-2BF6DDD5742E}" destId="{3BD308D7-A299-4638-ADDE-05060FAADE0B}" srcOrd="1" destOrd="0" presId="urn:microsoft.com/office/officeart/2005/8/layout/cycle6"/>
    <dgm:cxn modelId="{90E711E1-8E37-4F9E-8AB6-1FE5F3C7553D}" type="presParOf" srcId="{44E59079-4044-4615-844A-2BF6DDD5742E}" destId="{C8571390-81D5-4CB3-85C5-E4D11E7CFD6A}" srcOrd="2" destOrd="0" presId="urn:microsoft.com/office/officeart/2005/8/layout/cycle6"/>
    <dgm:cxn modelId="{B236F409-DAE6-4262-BCB6-4E3EB3842410}" type="presParOf" srcId="{44E59079-4044-4615-844A-2BF6DDD5742E}" destId="{189DFD5B-E336-4C25-B91A-5BA538A2118E}" srcOrd="3" destOrd="0" presId="urn:microsoft.com/office/officeart/2005/8/layout/cycle6"/>
    <dgm:cxn modelId="{C5E8BEEB-5613-4831-B709-6807B41D380A}" type="presParOf" srcId="{44E59079-4044-4615-844A-2BF6DDD5742E}" destId="{6F49F479-5DE3-4E1C-9602-1596AE98CFE6}" srcOrd="4" destOrd="0" presId="urn:microsoft.com/office/officeart/2005/8/layout/cycle6"/>
    <dgm:cxn modelId="{D991BBDE-173D-4492-9A80-08ECF8E7AD22}" type="presParOf" srcId="{44E59079-4044-4615-844A-2BF6DDD5742E}" destId="{5ACEEF5B-7780-407E-9A1B-DD9AD3C9D5C6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cycle6" loCatId="cycle" qsTypeId="urn:microsoft.com/office/officeart/2005/8/quickstyle/simple4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76D56F19-2708-49DB-8F92-D8AC45F23A9A}">
      <dgm:prSet/>
      <dgm:spPr>
        <a:solidFill>
          <a:schemeClr val="accent3"/>
        </a:solidFill>
      </dgm:spPr>
      <dgm:t>
        <a:bodyPr rtlCol="0"/>
        <a:lstStyle/>
        <a:p>
          <a:pPr rtl="0"/>
          <a:r>
            <a:rPr lang="ko-KR" altLang="en-US" b="1" noProof="0" dirty="0" smtClean="0">
              <a:solidFill>
                <a:srgbClr val="C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rPr>
            <a:t>인증 과제</a:t>
          </a:r>
          <a:endParaRPr lang="ko-KR" altLang="en-US" b="1" noProof="0" dirty="0">
            <a:solidFill>
              <a:srgbClr val="C00000"/>
            </a:solidFill>
            <a:latin typeface="나눔명조 ExtraBold" panose="02020603020101020101" pitchFamily="18" charset="-127"/>
            <a:ea typeface="나눔명조 ExtraBold" panose="02020603020101020101" pitchFamily="18" charset="-127"/>
          </a:endParaRP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44E59079-4044-4615-844A-2BF6DDD5742E}" type="pres">
      <dgm:prSet presAssocID="{D4503D04-C97E-4622-AE07-D0307CB3B4C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9DFD5B-E336-4C25-B91A-5BA538A2118E}" type="pres">
      <dgm:prSet presAssocID="{76D56F19-2708-49DB-8F92-D8AC45F23A9A}" presName="node" presStyleLbl="node1" presStyleIdx="0" presStyleCnt="1" custRadScaleRad="107270" custRadScaleInc="117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2E90211-17E0-4DDF-9274-DD3E46D811B8}" srcId="{D4503D04-C97E-4622-AE07-D0307CB3B4CA}" destId="{76D56F19-2708-49DB-8F92-D8AC45F23A9A}" srcOrd="0" destOrd="0" parTransId="{9D5610C2-0A12-494A-AC46-8DD17C08B09F}" sibTransId="{EC8965A1-F755-4945-8AAC-DCF1F68F011E}"/>
    <dgm:cxn modelId="{F90035AD-DBAC-4CA9-AA0A-714D22095450}" type="presOf" srcId="{D4503D04-C97E-4622-AE07-D0307CB3B4CA}" destId="{44E59079-4044-4615-844A-2BF6DDD5742E}" srcOrd="0" destOrd="0" presId="urn:microsoft.com/office/officeart/2005/8/layout/cycle6"/>
    <dgm:cxn modelId="{543E8744-CB30-49DE-AF2B-4CD39E66B57D}" type="presOf" srcId="{76D56F19-2708-49DB-8F92-D8AC45F23A9A}" destId="{189DFD5B-E336-4C25-B91A-5BA538A2118E}" srcOrd="0" destOrd="0" presId="urn:microsoft.com/office/officeart/2005/8/layout/cycle6"/>
    <dgm:cxn modelId="{B236F409-DAE6-4262-BCB6-4E3EB3842410}" type="presParOf" srcId="{44E59079-4044-4615-844A-2BF6DDD5742E}" destId="{189DFD5B-E336-4C25-B91A-5BA538A2118E}" srcOrd="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7854D-2B51-4A8E-B5AE-10487E87CA78}">
      <dsp:nvSpPr>
        <dsp:cNvPr id="0" name=""/>
        <dsp:cNvSpPr/>
      </dsp:nvSpPr>
      <dsp:spPr>
        <a:xfrm>
          <a:off x="190808" y="720325"/>
          <a:ext cx="2080121" cy="135207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kern="1200" noProof="0" dirty="0" err="1" smtClean="0">
              <a:solidFill>
                <a:srgbClr val="C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rPr>
            <a:t>코스웍</a:t>
          </a:r>
          <a:endParaRPr lang="ko-KR" altLang="en-US" sz="3200" b="1" kern="1200" noProof="0" dirty="0">
            <a:solidFill>
              <a:srgbClr val="C00000"/>
            </a:solidFill>
            <a:latin typeface="나눔명조 ExtraBold" panose="02020603020101020101" pitchFamily="18" charset="-127"/>
            <a:ea typeface="나눔명조 ExtraBold" panose="02020603020101020101" pitchFamily="18" charset="-127"/>
          </a:endParaRPr>
        </a:p>
      </dsp:txBody>
      <dsp:txXfrm>
        <a:off x="256811" y="786328"/>
        <a:ext cx="1948115" cy="1220072"/>
      </dsp:txXfrm>
    </dsp:sp>
    <dsp:sp modelId="{C8571390-81D5-4CB3-85C5-E4D11E7CFD6A}">
      <dsp:nvSpPr>
        <dsp:cNvPr id="0" name=""/>
        <dsp:cNvSpPr/>
      </dsp:nvSpPr>
      <dsp:spPr>
        <a:xfrm>
          <a:off x="1230868" y="249952"/>
          <a:ext cx="2292825" cy="2292825"/>
        </a:xfrm>
        <a:custGeom>
          <a:avLst/>
          <a:gdLst/>
          <a:ahLst/>
          <a:cxnLst/>
          <a:rect l="0" t="0" r="0" b="0"/>
          <a:pathLst>
            <a:path>
              <a:moveTo>
                <a:pt x="231584" y="455507"/>
              </a:moveTo>
              <a:arcTo wR="1146412" hR="1146412" stAng="13023671" swAng="6352658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DFD5B-E336-4C25-B91A-5BA538A2118E}">
      <dsp:nvSpPr>
        <dsp:cNvPr id="0" name=""/>
        <dsp:cNvSpPr/>
      </dsp:nvSpPr>
      <dsp:spPr>
        <a:xfrm>
          <a:off x="2483633" y="720325"/>
          <a:ext cx="2080121" cy="1352078"/>
        </a:xfrm>
        <a:prstGeom prst="roundRect">
          <a:avLst/>
        </a:prstGeom>
        <a:gradFill rotWithShape="0">
          <a:gsLst>
            <a:gs pos="0">
              <a:schemeClr val="accent2">
                <a:hueOff val="-882696"/>
                <a:satOff val="4218"/>
                <a:lumOff val="5883"/>
                <a:alphaOff val="0"/>
                <a:satMod val="100000"/>
                <a:lumMod val="100000"/>
              </a:schemeClr>
            </a:gs>
            <a:gs pos="50000">
              <a:schemeClr val="accent2">
                <a:hueOff val="-882696"/>
                <a:satOff val="4218"/>
                <a:lumOff val="5883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882696"/>
                <a:satOff val="4218"/>
                <a:lumOff val="5883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200" b="1" kern="1200" noProof="0" dirty="0" smtClean="0">
              <a:solidFill>
                <a:srgbClr val="C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rPr>
            <a:t>인증 과제</a:t>
          </a:r>
          <a:endParaRPr lang="ko-KR" altLang="en-US" sz="3200" b="1" kern="1200" noProof="0" dirty="0">
            <a:solidFill>
              <a:srgbClr val="C00000"/>
            </a:solidFill>
            <a:latin typeface="나눔명조 ExtraBold" panose="02020603020101020101" pitchFamily="18" charset="-127"/>
            <a:ea typeface="나눔명조 ExtraBold" panose="02020603020101020101" pitchFamily="18" charset="-127"/>
          </a:endParaRPr>
        </a:p>
      </dsp:txBody>
      <dsp:txXfrm>
        <a:off x="2549636" y="786328"/>
        <a:ext cx="1948115" cy="1220072"/>
      </dsp:txXfrm>
    </dsp:sp>
    <dsp:sp modelId="{5ACEEF5B-7780-407E-9A1B-DD9AD3C9D5C6}">
      <dsp:nvSpPr>
        <dsp:cNvPr id="0" name=""/>
        <dsp:cNvSpPr/>
      </dsp:nvSpPr>
      <dsp:spPr>
        <a:xfrm>
          <a:off x="1230868" y="249952"/>
          <a:ext cx="2292825" cy="2292825"/>
        </a:xfrm>
        <a:custGeom>
          <a:avLst/>
          <a:gdLst/>
          <a:ahLst/>
          <a:cxnLst/>
          <a:rect l="0" t="0" r="0" b="0"/>
          <a:pathLst>
            <a:path>
              <a:moveTo>
                <a:pt x="2061241" y="1837318"/>
              </a:moveTo>
              <a:arcTo wR="1146412" hR="1146412" stAng="2223671" swAng="6352658"/>
            </a:path>
          </a:pathLst>
        </a:custGeom>
        <a:noFill/>
        <a:ln w="635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DFD5B-E336-4C25-B91A-5BA538A2118E}">
      <dsp:nvSpPr>
        <dsp:cNvPr id="0" name=""/>
        <dsp:cNvSpPr/>
      </dsp:nvSpPr>
      <dsp:spPr>
        <a:xfrm>
          <a:off x="0" y="0"/>
          <a:ext cx="2237181" cy="1454167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rtlCol="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500" b="1" kern="1200" noProof="0" dirty="0" smtClean="0">
              <a:solidFill>
                <a:srgbClr val="C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rPr>
            <a:t>인증 과제</a:t>
          </a:r>
          <a:endParaRPr lang="ko-KR" altLang="en-US" sz="3500" b="1" kern="1200" noProof="0" dirty="0">
            <a:solidFill>
              <a:srgbClr val="C00000"/>
            </a:solidFill>
            <a:latin typeface="나눔명조 ExtraBold" panose="02020603020101020101" pitchFamily="18" charset="-127"/>
            <a:ea typeface="나눔명조 ExtraBold" panose="02020603020101020101" pitchFamily="18" charset="-127"/>
          </a:endParaRPr>
        </a:p>
      </dsp:txBody>
      <dsp:txXfrm>
        <a:off x="70987" y="70987"/>
        <a:ext cx="2095207" cy="13121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B718351-B2F8-4A9B-8F1F-942497721F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3A43F0-51D2-41AA-971B-48B361C5FE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3C88-314E-447B-9E26-4A086756B08A}" type="datetime1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C2BD2E-6942-4BCB-81C0-DD1F3C1D15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8E7C3D-5BD2-4E11-B1B7-92BB69792E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E652C-E05E-4094-9326-94AEEE716155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49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3AD13-B9F5-429E-BEC7-EA8C237DCE7A}" type="datetime1">
              <a:rPr lang="ko-KR" altLang="en-US" noProof="0" smtClean="0"/>
              <a:t>2022-06-10</a:t>
            </a:fld>
            <a:endParaRPr lang="ko-KR" altLang="en-US" noProof="0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14F6F-D0C6-4A4E-97A1-7F6741CDACA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709041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040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362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671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559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452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2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13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75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50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77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56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834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184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1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61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249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647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9255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91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034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51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42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4826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466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73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557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1029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881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478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4142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71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410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401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83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606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81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5925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189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852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774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609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1184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93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29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829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6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352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67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77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5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그룹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fld id="{C7E60ADB-D05B-4203-B685-DD656BFF60C6}" type="datetime1">
              <a:rPr lang="ko-KR" altLang="en-US" noProof="0" smtClean="0"/>
              <a:t>2022-06-10</a:t>
            </a:fld>
            <a:endParaRPr lang="ko-KR" altLang="en-US" noProof="0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A2CF956-E347-46B9-B90E-947C8493D30F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F91DD8D-6F3A-4E86-82AA-A48E7CDEEB0E}" type="datetime1">
              <a:rPr lang="ko-KR" altLang="en-US" noProof="0" smtClean="0"/>
              <a:t>2022-06-10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A76EB9D5-7E1A-4433-8B21-2237CC26FA2C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60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EF837-FEDB-44F2-8FB5-4F56FC548A33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3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C2AB55-62C0-407E-B706-C907B44B0BFC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4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BB33F-FEF5-4E73-A5F9-307689FE77C6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63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5FA4-F0B8-4D71-BC92-932E3A1502F8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72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89F80-C2CE-4D6A-80E4-D3515AD92BC6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9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4220E-EF40-477E-B84C-637FC7CE78DB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98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8D63-E026-4E54-B301-C824E1BD14F3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2445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 sz="1800"/>
            </a:lvl1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A4ED40A-4FE9-4B4D-8877-D3D4C4F0B831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C423185-9573-406A-8068-0AB4F2335019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3856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8A19-B9D6-4696-A74D-9FEF900C8B6A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23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05100-39B0-4914-BBD6-34F267582565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2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그룹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63624" y="4682062"/>
            <a:ext cx="9070848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  <a:latin typeface="+mj-ea"/>
                <a:ea typeface="+mj-ea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j-ea"/>
                <a:ea typeface="+mj-ea"/>
                <a:cs typeface="+mn-cs"/>
              </a:defRPr>
            </a:lvl1pPr>
          </a:lstStyle>
          <a:p>
            <a:fld id="{D4F9453F-351A-4C6C-8302-8BE93FB52FE7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06680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370320" y="2103120"/>
            <a:ext cx="475488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5A6D0449-0F2C-419D-8B9E-75892D44E773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06984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맑은 고딕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069848" y="2755898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074334"/>
            <a:ext cx="4754880" cy="640080"/>
          </a:xfrm>
        </p:spPr>
        <p:txBody>
          <a:bodyPr rtlCol="0"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373368" y="2756581"/>
            <a:ext cx="4754880" cy="320040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BD23785-C576-4104-A0CC-443141D64A12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4CA99E9-B23A-4868-A91C-F0DCC68BE5B6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2A7EF4AC-A835-46E6-92CB-8CA61A70D2F6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직사각형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790575" y="704850"/>
            <a:ext cx="7562850" cy="5143500"/>
          </a:xfrm>
        </p:spPr>
        <p:txBody>
          <a:bodyPr rtlCol="0"/>
          <a:lstStyle>
            <a:lvl1pPr>
              <a:defRPr sz="1900">
                <a:latin typeface="+mj-ea"/>
                <a:ea typeface="+mj-ea"/>
              </a:defRPr>
            </a:lvl1pPr>
            <a:lvl2pPr>
              <a:defRPr sz="1600">
                <a:latin typeface="+mj-ea"/>
                <a:ea typeface="+mj-ea"/>
              </a:defRPr>
            </a:lvl2pPr>
            <a:lvl3pPr>
              <a:defRPr sz="1400">
                <a:latin typeface="+mj-ea"/>
                <a:ea typeface="+mj-ea"/>
              </a:defRPr>
            </a:lvl3pPr>
            <a:lvl4pPr>
              <a:defRPr sz="1400">
                <a:latin typeface="+mj-ea"/>
                <a:ea typeface="+mj-ea"/>
              </a:defRPr>
            </a:lvl4pPr>
            <a:lvl5pPr>
              <a:defRPr sz="1400">
                <a:latin typeface="+mj-ea"/>
                <a:ea typeface="+mj-ea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0780" cy="35052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F7BD6F17-81FB-4922-BE3B-FBF935702E58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 rtlCol="0"/>
          <a:lstStyle>
            <a:lvl1pPr algn="r"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직사각형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직사각형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rtlCol="0"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+mj-ea"/>
                <a:ea typeface="+mj-ea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9296400" y="2286000"/>
            <a:ext cx="2432304" cy="3502152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defRPr>
            </a:lvl1pPr>
          </a:lstStyle>
          <a:p>
            <a:fld id="{EB929573-C00C-4E70-BC44-8781D52C7455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+mn-cs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fld id="{49EC6BE9-11D0-4C38-900E-6A6C8C7A2C6F}" type="datetime1">
              <a:rPr lang="ko-KR" altLang="en-US" noProof="0" smtClean="0"/>
              <a:t>2022-06-10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ea"/>
          <a:ea typeface="+mj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j-ea"/>
          <a:ea typeface="+mj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j-ea"/>
          <a:ea typeface="+mj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j-ea"/>
          <a:ea typeface="+mj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j-ea"/>
          <a:ea typeface="+mj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j-ea"/>
          <a:ea typeface="+mj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C5516DA-9D86-4E1E-A623-C11F9F74EB59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53796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ahUKEwjRzMLAuMvRAhUL5WMKHUDNCYYQjRwIBw&amp;url=http://melviewns.com/?page_id=55&amp;bvm=bv.144224172,d.cGw&amp;psig=AFQjCNEUmSCIfYK1llDXtaVOYJ8rViBQNg&amp;ust=148482026224872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jUi8zPtMvRAhVBqlQKHWYCAEsQjRwIBw&amp;url=https://clipartfest.com/categories/view/cGxlYXNlIGNsaXBhcnQ=/please-clipart.html&amp;bvm=bv.144224172,d.cGc&amp;psig=AFQjCNHsN_ciqM039aPYRytHskexDf-3tg&amp;ust=1484819051261661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jUi8zPtMvRAhVBqlQKHWYCAEsQjRwIBw&amp;url=https://clipartfest.com/categories/view/cGxlYXNlIGNsaXBhcnQ=/please-clipart.html&amp;bvm=bv.144224172,d.cGc&amp;psig=AFQjCNHsN_ciqM039aPYRytHskexDf-3tg&amp;ust=1484819051261661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0993" y="806752"/>
            <a:ext cx="3238829" cy="3252231"/>
          </a:xfrm>
        </p:spPr>
        <p:txBody>
          <a:bodyPr rtlCol="0">
            <a:normAutofit fontScale="90000"/>
          </a:bodyPr>
          <a:lstStyle/>
          <a:p>
            <a:pPr>
              <a:lnSpc>
                <a:spcPct val="120000"/>
              </a:lnSpc>
              <a:spcAft>
                <a:spcPts val="500"/>
              </a:spcAft>
            </a:pPr>
            <a:r>
              <a:rPr lang="en-US" altLang="ko-KR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20222</a:t>
            </a:r>
            <a:r>
              <a:rPr lang="ko-KR" altLang="en-US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년</a:t>
            </a:r>
            <a:r>
              <a:rPr lang="en-US" altLang="ko-KR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Associate </a:t>
            </a:r>
            <a:br>
              <a:rPr lang="en-US" altLang="ko-KR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Architect</a:t>
            </a:r>
            <a:br>
              <a:rPr lang="en-US" altLang="ko-KR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ko-KR" altLang="en-US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</a:t>
            </a:r>
            <a:r>
              <a:rPr lang="en-US" altLang="ko-KR" sz="3200" dirty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3200" dirty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3200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32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"6</a:t>
            </a:r>
            <a:r>
              <a:rPr lang="ko-KR" altLang="en-US" sz="32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 차수</a:t>
            </a:r>
            <a:r>
              <a:rPr lang="en-US" altLang="ko-KR" sz="32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"</a:t>
            </a:r>
            <a:br>
              <a:rPr lang="en-US" altLang="ko-KR" sz="32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1800" dirty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en-US" altLang="ko-KR" sz="1800" dirty="0" err="1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A3</a:t>
            </a:r>
            <a:r>
              <a:rPr lang="ko-KR" altLang="en-US" sz="18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z="18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en-US" altLang="ko-KR" sz="1800" dirty="0" err="1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B3</a:t>
            </a:r>
            <a:r>
              <a:rPr lang="ko-KR" altLang="en-US" sz="18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z="18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en-US" altLang="ko-KR" sz="1800" dirty="0" err="1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C3</a:t>
            </a:r>
            <a:r>
              <a:rPr lang="ko-KR" altLang="en-US" sz="18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z="18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en-US" altLang="ko-KR" sz="1800" dirty="0" err="1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D3</a:t>
            </a:r>
            <a:r>
              <a:rPr lang="ko-KR" altLang="en-US" sz="18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z="1800" dirty="0" smtClean="0">
                <a:solidFill>
                  <a:srgbClr val="FFC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" sz="3200" dirty="0">
              <a:solidFill>
                <a:srgbClr val="FFC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2048EE7C-B77F-4E59-88A7-DD66337BB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0993" y="4554433"/>
            <a:ext cx="3238829" cy="1496816"/>
          </a:xfrm>
        </p:spPr>
        <p:txBody>
          <a:bodyPr rtlCol="0" anchor="ctr">
            <a:normAutofit/>
          </a:bodyPr>
          <a:lstStyle/>
          <a:p>
            <a:pPr rtl="0"/>
            <a:r>
              <a:rPr lang="en-US" sz="180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08:30</a:t>
            </a:r>
            <a:r>
              <a:rPr lang="ko-KR" altLang="en-US" sz="180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에 시작합니다</a:t>
            </a:r>
            <a:r>
              <a:rPr lang="en-US" altLang="ko-KR" sz="180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en-US" altLang="ko-KR" sz="1800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rtl="0"/>
            <a:endParaRPr lang="en-US" altLang="ko-KR" sz="1800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rtl="0"/>
            <a:r>
              <a:rPr lang="ko-KR" altLang="en-US" sz="180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마이크 </a:t>
            </a:r>
            <a:r>
              <a:rPr lang="en-US" altLang="ko-KR" sz="180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mute </a:t>
            </a:r>
            <a:r>
              <a:rPr lang="ko-KR" altLang="en-US" sz="180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부탁드립니다</a:t>
            </a:r>
            <a:r>
              <a:rPr lang="en-US" altLang="ko-KR" sz="180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rtl="0"/>
            <a:r>
              <a:rPr lang="ko-KR" altLang="en-US" sz="180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카메라는 꺼 두셔도 좋습니다</a:t>
            </a:r>
            <a:r>
              <a:rPr lang="en-US" altLang="ko-KR" sz="1800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76" y="2520795"/>
            <a:ext cx="4506361" cy="18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 txBox="1">
            <a:spLocks/>
          </p:cNvSpPr>
          <p:nvPr/>
        </p:nvSpPr>
        <p:spPr>
          <a:xfrm>
            <a:off x="967879" y="1393476"/>
            <a:ext cx="6231214" cy="3710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>
              <a:lnSpc>
                <a:spcPct val="220000"/>
              </a:lnSpc>
              <a:tabLst>
                <a:tab pos="4119563" algn="l"/>
              </a:tabLst>
            </a:pP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품질 달성을 위한</a:t>
            </a:r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220000"/>
              </a:lnSpc>
              <a:tabLst>
                <a:tab pos="4119563" algn="l"/>
              </a:tabLst>
            </a:pP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체계적인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SW </a:t>
            </a:r>
            <a:r>
              <a:rPr lang="ko-KR" altLang="en-US" b="1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endParaRPr lang="en-US" altLang="ko-KR" b="1" dirty="0" smtClean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31" y="4936398"/>
            <a:ext cx="913379" cy="91337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 txBox="1">
            <a:spLocks/>
          </p:cNvSpPr>
          <p:nvPr/>
        </p:nvSpPr>
        <p:spPr>
          <a:xfrm>
            <a:off x="8660189" y="643464"/>
            <a:ext cx="3065086" cy="557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/>
            <a: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Associate</a:t>
            </a:r>
            <a:b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Architect</a:t>
            </a:r>
            <a:b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양성과정의</a:t>
            </a:r>
            <a:b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목적</a:t>
            </a:r>
            <a:endParaRPr lang="ko-KR" altLang="en-US" sz="4400" b="1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5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8684" y="643464"/>
            <a:ext cx="3688359" cy="5571071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단계</a:t>
            </a: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0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S/W Architect</a:t>
            </a: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양성체계</a:t>
            </a:r>
            <a:endParaRPr lang="ko-KR" altLang="en-US" sz="4400" b="1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 txBox="1">
            <a:spLocks/>
          </p:cNvSpPr>
          <p:nvPr/>
        </p:nvSpPr>
        <p:spPr>
          <a:xfrm>
            <a:off x="967879" y="1393476"/>
            <a:ext cx="6231214" cy="3710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>
              <a:lnSpc>
                <a:spcPct val="220000"/>
              </a:lnSpc>
              <a:tabLst>
                <a:tab pos="4119563" algn="l"/>
              </a:tabLst>
            </a:pPr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0" y="2863626"/>
            <a:ext cx="5859744" cy="2718176"/>
          </a:xfrm>
          <a:prstGeom prst="rect">
            <a:avLst/>
          </a:prstGeom>
        </p:spPr>
      </p:pic>
      <p:sp>
        <p:nvSpPr>
          <p:cNvPr id="6" name="타원형 설명선 5"/>
          <p:cNvSpPr/>
          <p:nvPr/>
        </p:nvSpPr>
        <p:spPr>
          <a:xfrm>
            <a:off x="4818047" y="1659885"/>
            <a:ext cx="971549" cy="866775"/>
          </a:xfrm>
          <a:prstGeom prst="wedgeEllipseCallout">
            <a:avLst>
              <a:gd name="adj1" fmla="val -63539"/>
              <a:gd name="adj2" fmla="val 186655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현업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33" name="타원형 설명선 32"/>
          <p:cNvSpPr/>
          <p:nvPr/>
        </p:nvSpPr>
        <p:spPr>
          <a:xfrm>
            <a:off x="2579981" y="2697846"/>
            <a:ext cx="971549" cy="866775"/>
          </a:xfrm>
          <a:prstGeom prst="wedgeEllipseCallout">
            <a:avLst>
              <a:gd name="adj1" fmla="val 27638"/>
              <a:gd name="adj2" fmla="val 13500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설계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이론</a:t>
            </a:r>
            <a:endParaRPr lang="ko-KR" altLang="en-US" dirty="0"/>
          </a:p>
        </p:txBody>
      </p:sp>
      <p:sp>
        <p:nvSpPr>
          <p:cNvPr id="35" name="타원형 설명선 34"/>
          <p:cNvSpPr/>
          <p:nvPr/>
        </p:nvSpPr>
        <p:spPr>
          <a:xfrm>
            <a:off x="4818142" y="1659094"/>
            <a:ext cx="971549" cy="866775"/>
          </a:xfrm>
          <a:prstGeom prst="wedgeEllipseCallout">
            <a:avLst>
              <a:gd name="adj1" fmla="val 69795"/>
              <a:gd name="adj2" fmla="val 13171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현업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적용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66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3065086" cy="5571071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양성과정의</a:t>
            </a: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동기</a:t>
            </a: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Motivation</a:t>
            </a:r>
            <a:endParaRPr lang="ko-KR" altLang="en-US" sz="4400" b="1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 txBox="1">
            <a:spLocks/>
          </p:cNvSpPr>
          <p:nvPr/>
        </p:nvSpPr>
        <p:spPr>
          <a:xfrm>
            <a:off x="967879" y="1573638"/>
            <a:ext cx="6231214" cy="3710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>
              <a:lnSpc>
                <a:spcPct val="150000"/>
              </a:lnSpc>
              <a:tabLst>
                <a:tab pos="4119563" algn="l"/>
              </a:tabLst>
            </a:pPr>
            <a:r>
              <a:rPr lang="ko-KR" altLang="en-US" sz="4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새로운 도약과</a:t>
            </a:r>
            <a:endParaRPr lang="en-US" altLang="ko-KR" sz="40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4119563" algn="l"/>
              </a:tabLst>
            </a:pPr>
            <a:r>
              <a:rPr lang="ko-KR" altLang="en-US" sz="4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발전의 계기가 되기를</a:t>
            </a:r>
            <a:endParaRPr lang="en-US" altLang="ko-KR" sz="40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50000"/>
              </a:lnSpc>
              <a:tabLst>
                <a:tab pos="4119563" algn="l"/>
              </a:tabLst>
            </a:pPr>
            <a:r>
              <a:rPr lang="ko-KR" altLang="en-US" sz="4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응</a:t>
            </a:r>
            <a:r>
              <a:rPr lang="ko-KR" altLang="en-US" sz="4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원합니다</a:t>
            </a:r>
            <a:r>
              <a:rPr lang="en-US" altLang="ko-KR" sz="4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0312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 anchor="ctr">
            <a:normAutofit fontScale="90000"/>
          </a:bodyPr>
          <a:lstStyle/>
          <a:p>
            <a:pPr algn="ctr" rtl="0">
              <a:lnSpc>
                <a:spcPct val="150000"/>
              </a:lnSpc>
            </a:pPr>
            <a:r>
              <a:rPr lang="en-US" altLang="ko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Don't Worry, Learn A Lot!</a:t>
            </a:r>
            <a:endParaRPr lang="ko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139979"/>
            <a:ext cx="9525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5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 txBox="1">
            <a:spLocks/>
          </p:cNvSpPr>
          <p:nvPr/>
        </p:nvSpPr>
        <p:spPr>
          <a:xfrm>
            <a:off x="1560576" y="2881709"/>
            <a:ext cx="9070848" cy="1626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 sz="44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 세부 내용</a:t>
            </a:r>
            <a:endParaRPr lang="ko" sz="44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7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 내용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10" name="콘텐츠 개체 틀 2" descr="SmartArt">
            <a:extLst>
              <a:ext uri="{FF2B5EF4-FFF2-40B4-BE49-F238E27FC236}">
                <a16:creationId xmlns:a16="http://schemas.microsoft.com/office/drawing/2014/main" id="{D4F03EC1-D08C-45FA-AC9F-7C43CAF52CB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66688229"/>
              </p:ext>
            </p:extLst>
          </p:nvPr>
        </p:nvGraphicFramePr>
        <p:xfrm>
          <a:off x="3718719" y="2255521"/>
          <a:ext cx="4754563" cy="2792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866776" y="2274571"/>
            <a:ext cx="2476500" cy="342137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이론</a:t>
            </a:r>
            <a:r>
              <a:rPr lang="en-US" altLang="ko-KR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OOP/</a:t>
            </a:r>
            <a:r>
              <a:rPr lang="en-US" altLang="ko-KR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OOAD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/UML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Design Patterns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요구 공학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아키텍처 설계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아키텍처 평가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재설계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강의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+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조별과제</a:t>
            </a:r>
            <a:endParaRPr lang="ko-KR" altLang="en-US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848725" y="2255520"/>
            <a:ext cx="2476500" cy="342137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적용</a:t>
            </a:r>
            <a:r>
              <a:rPr lang="en-US" altLang="ko-KR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별도 강의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서면 리포트 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리포트 피드백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추가 강의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면접 심사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강의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+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리포트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+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면접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4850" y="2014194"/>
            <a:ext cx="10839450" cy="4100856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3343277" y="3657600"/>
            <a:ext cx="581023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8267702" y="3657600"/>
            <a:ext cx="581023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6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 구성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4850" y="2014194"/>
            <a:ext cx="10839450" cy="4100856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138" y="3346744"/>
            <a:ext cx="557212" cy="100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1066800" y="3365558"/>
            <a:ext cx="1009650" cy="999889"/>
            <a:chOff x="2483633" y="720325"/>
            <a:chExt cx="2080121" cy="1352078"/>
          </a:xfrm>
          <a:solidFill>
            <a:schemeClr val="tx1"/>
          </a:solidFill>
        </p:grpSpPr>
        <p:sp>
          <p:nvSpPr>
            <p:cNvPr id="16" name="모서리가 둥근 직사각형 15"/>
            <p:cNvSpPr/>
            <p:nvPr/>
          </p:nvSpPr>
          <p:spPr>
            <a:xfrm>
              <a:off x="2483633" y="720325"/>
              <a:ext cx="2080121" cy="1352078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882696"/>
                <a:satOff val="4218"/>
                <a:lumOff val="5883"/>
                <a:alphaOff val="0"/>
              </a:schemeClr>
            </a:fillRef>
            <a:effectRef idx="2">
              <a:schemeClr val="accent2">
                <a:hueOff val="-882696"/>
                <a:satOff val="4218"/>
                <a:lumOff val="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모서리가 둥근 직사각형 4"/>
            <p:cNvSpPr txBox="1"/>
            <p:nvPr/>
          </p:nvSpPr>
          <p:spPr>
            <a:xfrm>
              <a:off x="2549635" y="786328"/>
              <a:ext cx="1948117" cy="12200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rtlCol="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사전</a:t>
              </a:r>
              <a:endParaRPr lang="en-US" altLang="ko-KR" b="1" kern="1200" noProof="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학습</a:t>
              </a:r>
              <a:endParaRPr lang="ko-KR" altLang="en-US" b="1" kern="1200" noProof="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352647" y="3365558"/>
            <a:ext cx="1009650" cy="999889"/>
            <a:chOff x="2483633" y="720325"/>
            <a:chExt cx="2080121" cy="1352078"/>
          </a:xfrm>
          <a:solidFill>
            <a:schemeClr val="tx1"/>
          </a:solidFill>
        </p:grpSpPr>
        <p:sp>
          <p:nvSpPr>
            <p:cNvPr id="22" name="모서리가 둥근 직사각형 21"/>
            <p:cNvSpPr/>
            <p:nvPr/>
          </p:nvSpPr>
          <p:spPr>
            <a:xfrm>
              <a:off x="2483633" y="720325"/>
              <a:ext cx="2080121" cy="1352078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882696"/>
                <a:satOff val="4218"/>
                <a:lumOff val="5883"/>
                <a:alphaOff val="0"/>
              </a:schemeClr>
            </a:fillRef>
            <a:effectRef idx="2">
              <a:schemeClr val="accent2">
                <a:hueOff val="-882696"/>
                <a:satOff val="4218"/>
                <a:lumOff val="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모서리가 둥근 직사각형 4"/>
            <p:cNvSpPr txBox="1"/>
            <p:nvPr/>
          </p:nvSpPr>
          <p:spPr>
            <a:xfrm>
              <a:off x="2549635" y="786328"/>
              <a:ext cx="1948117" cy="12200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rtlCol="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선발</a:t>
              </a:r>
              <a:endParaRPr lang="en-US" altLang="ko-KR" b="1" kern="1200" noProof="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평가</a:t>
              </a:r>
              <a:endParaRPr lang="ko-KR" altLang="en-US" b="1" kern="1200" noProof="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5" name="직선 연결선 4"/>
          <p:cNvCxnSpPr/>
          <p:nvPr/>
        </p:nvCxnSpPr>
        <p:spPr>
          <a:xfrm flipH="1">
            <a:off x="3676163" y="2351027"/>
            <a:ext cx="9525" cy="3028950"/>
          </a:xfrm>
          <a:prstGeom prst="line">
            <a:avLst/>
          </a:prstGeom>
          <a:ln w="38100"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4094804" y="3888689"/>
            <a:ext cx="3904042" cy="1069162"/>
            <a:chOff x="2483633" y="720325"/>
            <a:chExt cx="2080121" cy="135207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2483633" y="720325"/>
              <a:ext cx="2080121" cy="135207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882696"/>
                <a:satOff val="4218"/>
                <a:lumOff val="5883"/>
                <a:alphaOff val="0"/>
              </a:schemeClr>
            </a:fillRef>
            <a:effectRef idx="2">
              <a:schemeClr val="accent2">
                <a:hueOff val="-882696"/>
                <a:satOff val="4218"/>
                <a:lumOff val="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모서리가 둥근 직사각형 4"/>
            <p:cNvSpPr txBox="1"/>
            <p:nvPr/>
          </p:nvSpPr>
          <p:spPr>
            <a:xfrm>
              <a:off x="2549636" y="786328"/>
              <a:ext cx="1948115" cy="1220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rtlCol="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인증 과제</a:t>
              </a:r>
              <a:endParaRPr lang="en-US" altLang="ko-KR" sz="2400" b="1" kern="1200" noProof="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</a:t>
              </a:r>
              <a:r>
                <a:rPr lang="ko-KR" altLang="en-US" sz="1400" b="1" kern="1200" noProof="0" dirty="0" err="1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설계문서</a:t>
              </a:r>
              <a:r>
                <a:rPr lang="ko-KR" altLang="en-US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작성</a:t>
              </a:r>
              <a:r>
                <a:rPr lang="en-US" altLang="ko-KR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lang="ko-KR" altLang="en-US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리포트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제출 </a:t>
              </a:r>
              <a:r>
                <a:rPr lang="en-US" altLang="ko-KR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r>
                <a:rPr lang="ko-KR" altLang="en-US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회</a:t>
              </a:r>
              <a:r>
                <a:rPr lang="en-US" altLang="ko-KR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)</a:t>
              </a:r>
              <a:endParaRPr lang="ko-KR" altLang="en-US" sz="2000" b="1" kern="1200" noProof="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6" name="오른쪽 중괄호 5"/>
          <p:cNvSpPr/>
          <p:nvPr/>
        </p:nvSpPr>
        <p:spPr>
          <a:xfrm>
            <a:off x="8194108" y="3371968"/>
            <a:ext cx="295275" cy="974665"/>
          </a:xfrm>
          <a:prstGeom prst="rightBrac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8616667" y="3354436"/>
            <a:ext cx="1009650" cy="999889"/>
            <a:chOff x="2483633" y="720325"/>
            <a:chExt cx="2080121" cy="1352078"/>
          </a:xfrm>
          <a:solidFill>
            <a:schemeClr val="tx1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2483633" y="720325"/>
              <a:ext cx="2080121" cy="1352078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882696"/>
                <a:satOff val="4218"/>
                <a:lumOff val="5883"/>
                <a:alphaOff val="0"/>
              </a:schemeClr>
            </a:fillRef>
            <a:effectRef idx="2">
              <a:schemeClr val="accent2">
                <a:hueOff val="-882696"/>
                <a:satOff val="4218"/>
                <a:lumOff val="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모서리가 둥근 직사각형 4"/>
            <p:cNvSpPr txBox="1"/>
            <p:nvPr/>
          </p:nvSpPr>
          <p:spPr>
            <a:xfrm>
              <a:off x="2549635" y="786328"/>
              <a:ext cx="1948117" cy="122007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rtlCol="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b="1" kern="1200" noProof="0" dirty="0" smtClean="0">
                  <a:solidFill>
                    <a:srgbClr val="C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면접</a:t>
              </a:r>
              <a:endParaRPr lang="en-US" altLang="ko-KR" b="1" kern="1200" noProof="0" dirty="0" smtClean="0">
                <a:solidFill>
                  <a:srgbClr val="C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b="1" dirty="0" smtClean="0">
                  <a:solidFill>
                    <a:srgbClr val="C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심사</a:t>
              </a:r>
              <a:endParaRPr lang="ko-KR" altLang="en-US" b="1" kern="1200" noProof="0" dirty="0">
                <a:solidFill>
                  <a:srgbClr val="C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8" name="직선 화살표 연결선 7"/>
          <p:cNvCxnSpPr>
            <a:stCxn id="16" idx="3"/>
            <a:endCxn id="23" idx="1"/>
          </p:cNvCxnSpPr>
          <p:nvPr/>
        </p:nvCxnSpPr>
        <p:spPr>
          <a:xfrm>
            <a:off x="2076450" y="3865503"/>
            <a:ext cx="308233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2" idx="3"/>
          </p:cNvCxnSpPr>
          <p:nvPr/>
        </p:nvCxnSpPr>
        <p:spPr>
          <a:xfrm flipV="1">
            <a:off x="3362297" y="3865502"/>
            <a:ext cx="633850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9" idx="3"/>
          </p:cNvCxnSpPr>
          <p:nvPr/>
        </p:nvCxnSpPr>
        <p:spPr>
          <a:xfrm>
            <a:off x="9626317" y="3854381"/>
            <a:ext cx="517808" cy="9084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 txBox="1">
            <a:spLocks/>
          </p:cNvSpPr>
          <p:nvPr/>
        </p:nvSpPr>
        <p:spPr>
          <a:xfrm>
            <a:off x="5554858" y="5610434"/>
            <a:ext cx="983931" cy="4093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/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</a:t>
            </a:r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</a:t>
            </a:r>
            <a:endParaRPr lang="ko" sz="4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9" name="오른쪽 중괄호 38"/>
          <p:cNvSpPr/>
          <p:nvPr/>
        </p:nvSpPr>
        <p:spPr>
          <a:xfrm rot="5400000">
            <a:off x="5783688" y="3315603"/>
            <a:ext cx="526273" cy="39040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 txBox="1">
            <a:spLocks/>
          </p:cNvSpPr>
          <p:nvPr/>
        </p:nvSpPr>
        <p:spPr>
          <a:xfrm>
            <a:off x="9980541" y="4905659"/>
            <a:ext cx="1144659" cy="81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/>
            <a:r>
              <a:rPr lang="en-US" altLang="ko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Associate</a:t>
            </a:r>
          </a:p>
          <a:p>
            <a:pPr algn="ctr"/>
            <a:endParaRPr lang="en-US" altLang="ko" sz="16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Architect</a:t>
            </a:r>
          </a:p>
          <a:p>
            <a:pPr algn="ctr"/>
            <a:endParaRPr lang="en-US" altLang="ko-KR" sz="16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‘</a:t>
            </a:r>
            <a:r>
              <a:rPr lang="ko-KR" altLang="en-US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인증</a:t>
            </a:r>
            <a:r>
              <a:rPr lang="en-US" altLang="ko-KR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’</a:t>
            </a:r>
            <a:endParaRPr lang="ko" sz="3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 txBox="1">
            <a:spLocks/>
          </p:cNvSpPr>
          <p:nvPr/>
        </p:nvSpPr>
        <p:spPr>
          <a:xfrm>
            <a:off x="8577736" y="4918116"/>
            <a:ext cx="1144659" cy="818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/>
            <a:r>
              <a:rPr lang="en-US" altLang="ko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인당</a:t>
            </a:r>
            <a:endParaRPr lang="en-US" altLang="ko-KR" sz="16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endParaRPr lang="en-US" altLang="ko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30</a:t>
            </a:r>
            <a:r>
              <a:rPr lang="ko-KR" altLang="en-US" sz="1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분</a:t>
            </a:r>
            <a:endParaRPr lang="ko" sz="3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108669" y="2826727"/>
            <a:ext cx="3890176" cy="955343"/>
            <a:chOff x="190808" y="720325"/>
            <a:chExt cx="2080121" cy="1352078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90808" y="720325"/>
              <a:ext cx="2080121" cy="135207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모서리가 둥근 직사각형 4"/>
            <p:cNvSpPr txBox="1"/>
            <p:nvPr/>
          </p:nvSpPr>
          <p:spPr>
            <a:xfrm>
              <a:off x="256811" y="786328"/>
              <a:ext cx="1948115" cy="1220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rtlCol="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2400" b="1" kern="1200" noProof="0" dirty="0" err="1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코스웍</a:t>
              </a:r>
              <a:endParaRPr lang="en-US" altLang="ko-KR" sz="2400" b="1" kern="1200" noProof="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</a:t>
              </a:r>
              <a:r>
                <a:rPr lang="en-US" altLang="ko-KR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6</a:t>
              </a:r>
              <a:r>
                <a:rPr lang="ko-KR" altLang="en-US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과목</a:t>
              </a:r>
              <a:r>
                <a:rPr lang="en-US" altLang="ko-KR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이론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강의</a:t>
              </a:r>
              <a:r>
                <a:rPr lang="ko-KR" altLang="en-US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후 실습</a:t>
              </a:r>
              <a:r>
                <a:rPr lang="en-US" altLang="ko-KR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및 </a:t>
              </a:r>
              <a:r>
                <a:rPr lang="ko-KR" altLang="en-US" sz="1400" b="1" kern="1200" noProof="0" dirty="0" err="1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수료평가</a:t>
              </a:r>
              <a:r>
                <a:rPr lang="en-US" altLang="ko-KR" sz="1400" b="1" kern="1200" noProof="0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)</a:t>
              </a:r>
              <a:endParaRPr lang="ko-KR" altLang="en-US" sz="1400" b="1" kern="1200" noProof="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0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코스웍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구성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4850" y="2080868"/>
            <a:ext cx="10839450" cy="4167531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□ 조별 실습 과제와 개인별 수료 평가를 모두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'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합격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'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시 </a:t>
            </a:r>
            <a:r>
              <a:rPr lang="ko-KR" altLang="en-US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'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수료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'</a:t>
            </a:r>
          </a:p>
          <a:p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857251" y="2828925"/>
            <a:ext cx="5114923" cy="321944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조별 실습 과제</a:t>
            </a:r>
            <a:endParaRPr lang="en-US" altLang="ko-KR" sz="3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시점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600" b="1" dirty="0" err="1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각 과목 진행 중</a:t>
            </a:r>
            <a:endParaRPr lang="en-US" altLang="ko-KR" sz="1600" b="1" dirty="0" smtClean="0">
              <a:solidFill>
                <a:srgbClr val="0000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횟수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과목별로 상이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보통 </a:t>
            </a:r>
            <a:r>
              <a:rPr lang="en-US" altLang="ko-KR" sz="16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2~4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</a:t>
            </a:r>
            <a:endParaRPr lang="en-US" altLang="ko-KR" sz="1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내용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각 과목 수행 중 실습 필요한 내용</a:t>
            </a:r>
            <a:endParaRPr lang="en-US" altLang="ko-KR" sz="1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평가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제출한 과제를 강사가 평가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조원 공유</a:t>
            </a:r>
            <a:endParaRPr lang="en-US" altLang="ko-KR" sz="1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합격 기준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1,000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중 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800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이상</a:t>
            </a:r>
            <a:endParaRPr lang="en-US" altLang="ko-KR" sz="1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평가 환경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따로 없으며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수업 중 강사의 지시에 따라 조별 실습 이후 제출하면 평가됨</a:t>
            </a:r>
            <a:endParaRPr lang="en-US" altLang="ko-KR" sz="1600" b="1" dirty="0" smtClean="0">
              <a:solidFill>
                <a:srgbClr val="0000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105525" y="2828925"/>
            <a:ext cx="5295900" cy="321944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개인별 수료 평가</a:t>
            </a:r>
            <a:endParaRPr lang="en-US" altLang="ko-KR" sz="3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시점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6</a:t>
            </a: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주차 수요일 오전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(1</a:t>
            </a: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시간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횟수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1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회</a:t>
            </a:r>
            <a:endParaRPr lang="en-US" altLang="ko-KR" sz="1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내용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각 과목 중 절대 몰라서는 안되는 핵심 개념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평가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자동 채점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객관식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), 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개인별 점수</a:t>
            </a:r>
            <a:endParaRPr lang="en-US" altLang="ko-KR" sz="10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합격 기준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100</a:t>
            </a: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중 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60</a:t>
            </a: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이상</a:t>
            </a:r>
            <a:endParaRPr lang="en-US" altLang="ko-KR" sz="1600" b="1" dirty="0" smtClean="0">
              <a:solidFill>
                <a:srgbClr val="0000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평가 환경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온라인</a:t>
            </a:r>
            <a:r>
              <a:rPr lang="en-US" altLang="ko-KR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0000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카메라 켜 둔 상태로 평가 진행</a:t>
            </a: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Closed Book, </a:t>
            </a:r>
            <a:r>
              <a:rPr lang="ko-KR" altLang="en-US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타인과 의견 공유 불가</a:t>
            </a:r>
            <a:endParaRPr lang="en-US" altLang="ko-KR" sz="16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14988" y="4105275"/>
            <a:ext cx="96202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 smtClean="0"/>
              <a:t>&amp;&amp;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232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코스웍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구성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66777" y="2274571"/>
            <a:ext cx="4981574" cy="35642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조별 과제</a:t>
            </a:r>
            <a:endParaRPr lang="en-US" altLang="ko-KR" sz="3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OOP/</a:t>
            </a:r>
            <a:r>
              <a:rPr lang="en-US" altLang="ko-KR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OOAD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/UML(2.5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	  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평가 없음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Design Patterns(2.5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 	  	  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평가 없음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요구 공학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(2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				250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아키텍처 설계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(4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			300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아키텍처 평가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(2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			200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재설계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(3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					250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                                              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1,000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1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1,000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중 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800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이상 </a:t>
            </a:r>
            <a:r>
              <a:rPr lang="ko-KR" altLang="en-US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획득시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조별 과제 합격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0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120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※ </a:t>
            </a:r>
            <a:r>
              <a:rPr lang="ko-KR" altLang="en-US" sz="120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과락</a:t>
            </a:r>
            <a:r>
              <a:rPr lang="en-US" altLang="ko-KR" sz="120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60%</a:t>
            </a:r>
            <a:r>
              <a:rPr lang="ko-KR" altLang="en-US" sz="120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미만인 과목이 있는 경우</a:t>
            </a:r>
            <a:endParaRPr lang="ko-KR" altLang="en-US" sz="12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4850" y="2014194"/>
            <a:ext cx="10839450" cy="4100856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1190625" y="4781550"/>
            <a:ext cx="4333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205538" y="2274571"/>
            <a:ext cx="4981574" cy="356425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개인별 수료 평가</a:t>
            </a:r>
            <a:endParaRPr lang="en-US" altLang="ko-KR" sz="3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OOP/</a:t>
            </a:r>
            <a:r>
              <a:rPr lang="en-US" altLang="ko-KR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OOAD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/UML(2.5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	 2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문항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Design Patterns(2.5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 		  	2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문항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요구 공학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(2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				4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문항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아키텍처 설계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(4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			4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문항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아키텍처 평가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(2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			4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문항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재설계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(3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						4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문항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                               20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문항 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1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1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중 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60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이상 </a:t>
            </a:r>
            <a:r>
              <a:rPr lang="ko-KR" altLang="en-US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획득시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수료 평가 합격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524625" y="4848225"/>
            <a:ext cx="4333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98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149" y="509244"/>
            <a:ext cx="6092826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코스웍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수업 진행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4~6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인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조로 조별 과제 수행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Google Meet, Google Docs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사용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다른 툴도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조원간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협의하여 사용 가능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158883" y="3070858"/>
            <a:ext cx="2006583" cy="1516383"/>
            <a:chOff x="982285" y="638173"/>
            <a:chExt cx="2006583" cy="1516383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982285" y="638173"/>
              <a:ext cx="2006583" cy="1516383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모서리가 둥근 직사각형 4"/>
            <p:cNvSpPr txBox="1"/>
            <p:nvPr/>
          </p:nvSpPr>
          <p:spPr>
            <a:xfrm>
              <a:off x="1056309" y="712197"/>
              <a:ext cx="1858535" cy="1368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0020" tIns="160020" rIns="160020" bIns="160020" numCol="1" spcCol="1270" rtlCol="0" anchor="ctr" anchorCtr="0">
              <a:noAutofit/>
            </a:bodyPr>
            <a:lstStyle/>
            <a:p>
              <a:pPr lvl="0" algn="ctr" defTabSz="18669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4200" b="1" kern="1200" noProof="0" dirty="0" err="1" smtClean="0">
                  <a:solidFill>
                    <a:srgbClr val="C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코스웍</a:t>
              </a:r>
              <a:endParaRPr lang="ko-KR" altLang="en-US" sz="4200" b="1" kern="1200" noProof="0" dirty="0">
                <a:solidFill>
                  <a:srgbClr val="C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2881709"/>
            <a:ext cx="9070848" cy="1626791"/>
          </a:xfrm>
        </p:spPr>
        <p:txBody>
          <a:bodyPr rtlCol="0">
            <a:noAutofit/>
          </a:bodyPr>
          <a:lstStyle/>
          <a:p>
            <a:pPr algn="ctr" rtl="0"/>
            <a:r>
              <a:rPr lang="en-US" altLang="ko-KR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Associate Architect</a:t>
            </a:r>
            <a:br>
              <a:rPr lang="en-US" altLang="ko-KR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ko-KR" altLang="en-US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 </a:t>
            </a:r>
            <a:r>
              <a:rPr lang="ko-KR" altLang="en-US" sz="44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입과를</a:t>
            </a:r>
            <a:r>
              <a:rPr lang="en-US" altLang="ko-KR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4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4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ko-KR" altLang="en-US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진심으로 환영합니다</a:t>
            </a:r>
            <a:r>
              <a:rPr lang="en-US" altLang="ko-KR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" sz="4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3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인증과제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10" name="콘텐츠 개체 틀 2" descr="SmartArt">
            <a:extLst>
              <a:ext uri="{FF2B5EF4-FFF2-40B4-BE49-F238E27FC236}">
                <a16:creationId xmlns:a16="http://schemas.microsoft.com/office/drawing/2014/main" id="{D4F03EC1-D08C-45FA-AC9F-7C43CAF52CB1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1906194" y="3401072"/>
          <a:ext cx="2237181" cy="1590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4719638" y="2255520"/>
            <a:ext cx="6605587" cy="3716655"/>
          </a:xfrm>
          <a:prstGeom prst="roundRect">
            <a:avLst>
              <a:gd name="adj" fmla="val 1026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</a:t>
            </a:r>
            <a:r>
              <a:rPr lang="ko-KR" altLang="en-US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적용</a:t>
            </a:r>
            <a:r>
              <a:rPr lang="en-US" altLang="ko-KR" sz="36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”</a:t>
            </a:r>
          </a:p>
          <a:p>
            <a:pPr algn="ctr"/>
            <a:endParaRPr lang="en-US" altLang="ko-KR" sz="11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과제에서 주어진 시스템의 품질을 만족하는 </a:t>
            </a:r>
            <a:r>
              <a:rPr lang="ko-KR" altLang="en-US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설계안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작성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04850" y="2014194"/>
            <a:ext cx="10839450" cy="4100856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4029075" y="4058229"/>
            <a:ext cx="581023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39894" y="3624936"/>
            <a:ext cx="2692300" cy="2108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리포트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	700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면접심사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300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합계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	    1,000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4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4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105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※</a:t>
            </a:r>
            <a:r>
              <a:rPr lang="ko-KR" altLang="en-US" sz="105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과락</a:t>
            </a:r>
            <a:r>
              <a:rPr lang="en-US" altLang="ko-KR" sz="105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05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리포트</a:t>
            </a:r>
            <a:r>
              <a:rPr lang="en-US" altLang="ko-KR" sz="105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05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면접심사 점수가 </a:t>
            </a:r>
            <a:r>
              <a:rPr lang="en-US" altLang="ko-KR" sz="105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60%</a:t>
            </a:r>
            <a:r>
              <a:rPr lang="ko-KR" altLang="en-US" sz="1050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미만일 경우</a:t>
            </a:r>
            <a:endParaRPr lang="en-US" altLang="ko-KR" sz="105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왼쪽 중괄호 3"/>
          <p:cNvSpPr/>
          <p:nvPr/>
        </p:nvSpPr>
        <p:spPr>
          <a:xfrm rot="10800000">
            <a:off x="7172325" y="3710244"/>
            <a:ext cx="247650" cy="752475"/>
          </a:xfrm>
          <a:prstGeom prst="leftBrac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27731" y="3624935"/>
            <a:ext cx="3031939" cy="2108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리포트</a:t>
            </a:r>
            <a:r>
              <a:rPr lang="en-US" altLang="ko-KR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	490</a:t>
            </a:r>
            <a:r>
              <a:rPr lang="ko-KR" altLang="en-US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면접심사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		210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수료점수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*	300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합계</a:t>
            </a:r>
            <a:r>
              <a:rPr lang="en-US" altLang="ko-KR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		  	    1,000</a:t>
            </a:r>
            <a:r>
              <a:rPr lang="ko-KR" altLang="en-US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</a:t>
            </a:r>
            <a:endParaRPr lang="en-US" altLang="ko-KR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6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1,000</a:t>
            </a:r>
            <a:r>
              <a:rPr lang="ko-KR" altLang="en-US" sz="14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중 </a:t>
            </a:r>
            <a:r>
              <a:rPr lang="en-US" altLang="ko-KR" sz="14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800</a:t>
            </a:r>
            <a:r>
              <a:rPr lang="ko-KR" altLang="en-US" sz="14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점↑ 합격</a:t>
            </a:r>
            <a:endParaRPr lang="en-US" altLang="ko-KR" sz="14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0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05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ko-KR" altLang="en-US" sz="11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수료 점수</a:t>
            </a:r>
            <a:r>
              <a:rPr lang="en-US" altLang="ko-KR" sz="11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1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ko-KR" altLang="en-US" sz="11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수료시</a:t>
            </a:r>
            <a:r>
              <a:rPr lang="ko-KR" altLang="en-US" sz="11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300</a:t>
            </a:r>
            <a:r>
              <a:rPr lang="ko-KR" altLang="en-US" sz="11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점 부여</a:t>
            </a:r>
            <a:endParaRPr lang="en-US" altLang="ko-KR" sz="11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100" dirty="0" err="1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ko-KR" altLang="en-US" sz="11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점수에 비례하지 않음</a:t>
            </a:r>
            <a:r>
              <a:rPr lang="en-US" altLang="ko-KR" sz="11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sz="11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45199" y="3904562"/>
            <a:ext cx="111562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x </a:t>
            </a:r>
            <a:r>
              <a:rPr lang="en-US" altLang="ko-KR" sz="14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0.7 </a:t>
            </a:r>
            <a:r>
              <a:rPr lang="ko-KR" altLang="en-US" sz="14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→</a:t>
            </a:r>
            <a:endParaRPr lang="en-US" altLang="ko-KR" sz="11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8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인증과제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진행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코스웍과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병행 진행</a:t>
            </a: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고민할 것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작업량 등 분량이 상당함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수업이 없는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'Recharging Day'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가 있으나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하루만에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작성할 수 있는 분량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난이도가 아님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조원 간 많은 논의 권장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표절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x)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026864" y="3200636"/>
            <a:ext cx="2080121" cy="1352078"/>
            <a:chOff x="2483633" y="720325"/>
            <a:chExt cx="2080121" cy="135207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483633" y="720325"/>
              <a:ext cx="2080121" cy="135207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882696"/>
                <a:satOff val="4218"/>
                <a:lumOff val="5883"/>
                <a:alphaOff val="0"/>
              </a:schemeClr>
            </a:fillRef>
            <a:effectRef idx="2">
              <a:schemeClr val="accent2">
                <a:hueOff val="-882696"/>
                <a:satOff val="4218"/>
                <a:lumOff val="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모서리가 둥근 직사각형 4"/>
            <p:cNvSpPr txBox="1"/>
            <p:nvPr/>
          </p:nvSpPr>
          <p:spPr>
            <a:xfrm>
              <a:off x="2549636" y="786328"/>
              <a:ext cx="1948115" cy="1220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rtlCol="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b="1" kern="1200" noProof="0" dirty="0" smtClean="0">
                  <a:solidFill>
                    <a:srgbClr val="C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인증 과제</a:t>
              </a:r>
              <a:endParaRPr lang="ko-KR" altLang="en-US" sz="3200" b="1" kern="1200" noProof="0" dirty="0">
                <a:solidFill>
                  <a:srgbClr val="C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03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인증과제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Best Practice 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게시판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262191"/>
            <a:ext cx="2459167" cy="31638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918" y="2262191"/>
            <a:ext cx="7822957" cy="3163884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 flipH="1">
            <a:off x="3286126" y="3854450"/>
            <a:ext cx="371474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 txBox="1">
            <a:spLocks/>
          </p:cNvSpPr>
          <p:nvPr/>
        </p:nvSpPr>
        <p:spPr>
          <a:xfrm>
            <a:off x="1257300" y="5524500"/>
            <a:ext cx="10058400" cy="939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/>
            <a:r>
              <a:rPr lang="ko-KR" altLang="en-US" sz="18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인증과제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Best Practice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는 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‘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정답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’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 아니며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그대로 인용하는 것은 </a:t>
            </a:r>
            <a:r>
              <a:rPr lang="ko-KR" altLang="en-US" sz="18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인증과제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진행에도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algn="ctr"/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역량 향상에도 도움이 되지 않습니다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강사의 설명을 잘 들으시고 충분한 고민을 하시는 것이</a:t>
            </a:r>
            <a:endParaRPr lang="en-US" altLang="ko-KR" sz="18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우선이고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조원들과 많이 토의하시기 바랍니다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그 후 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BP</a:t>
            </a:r>
            <a:r>
              <a:rPr lang="ko-KR" altLang="en-US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는 참고용으로만 활용해 주십시오</a:t>
            </a:r>
            <a:r>
              <a:rPr lang="en-US" altLang="ko-KR" sz="1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sz="1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71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인증과제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Best Practice 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영상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5" y="2141451"/>
            <a:ext cx="7237771" cy="3938588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35000" y="2227734"/>
            <a:ext cx="2879725" cy="3766022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SW Expert Academy</a:t>
            </a:r>
          </a:p>
          <a:p>
            <a:pPr algn="ctr"/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→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Learning 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→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MOOC 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→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‘Best’ 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로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검색</a:t>
            </a:r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큰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도움이 될 것입니다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인증과제 출제자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‘ 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확인</a:t>
            </a:r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41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224" y="509244"/>
            <a:ext cx="8058150" cy="1371600"/>
          </a:xfrm>
        </p:spPr>
        <p:txBody>
          <a:bodyPr rtlCol="0">
            <a:normAutofit fontScale="90000"/>
          </a:bodyPr>
          <a:lstStyle/>
          <a:p>
            <a:pPr algn="ctr"/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비공개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네이버 </a:t>
            </a:r>
            <a:r>
              <a:rPr lang="ko-KR" altLang="en-US" sz="6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까페 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강사 ↔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입과자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간 원활한 자료 공유를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위해 네이버 비공개 까페 운영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차수별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메일로 초대 링크 발송 완료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과정 종료 후 폐쇄 예정</a:t>
            </a: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026864" y="3200636"/>
            <a:ext cx="2080121" cy="1352078"/>
            <a:chOff x="2483633" y="720325"/>
            <a:chExt cx="2080121" cy="1352078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483633" y="720325"/>
              <a:ext cx="2080121" cy="1352078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882696"/>
                <a:satOff val="4218"/>
                <a:lumOff val="5883"/>
                <a:alphaOff val="0"/>
              </a:schemeClr>
            </a:fillRef>
            <a:effectRef idx="2">
              <a:schemeClr val="accent2">
                <a:hueOff val="-882696"/>
                <a:satOff val="4218"/>
                <a:lumOff val="5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모서리가 둥근 직사각형 4"/>
            <p:cNvSpPr txBox="1"/>
            <p:nvPr/>
          </p:nvSpPr>
          <p:spPr>
            <a:xfrm>
              <a:off x="2549636" y="786328"/>
              <a:ext cx="1948115" cy="122007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rtlCol="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b="1" kern="1200" noProof="0" dirty="0" err="1" smtClean="0">
                  <a:solidFill>
                    <a:srgbClr val="C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코스웍</a:t>
              </a:r>
              <a:r>
                <a:rPr lang="ko-KR" altLang="en-US" sz="3200" b="1" kern="1200" noProof="0" dirty="0" smtClean="0">
                  <a:solidFill>
                    <a:srgbClr val="C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3200" b="1" kern="1200" noProof="0" dirty="0" smtClean="0">
                  <a:solidFill>
                    <a:srgbClr val="C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&amp;</a:t>
              </a:r>
            </a:p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3200" b="1" kern="1200" noProof="0" dirty="0" smtClean="0">
                  <a:solidFill>
                    <a:srgbClr val="C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인증 과제</a:t>
              </a:r>
              <a:endParaRPr lang="ko-KR" altLang="en-US" sz="3200" b="1" kern="1200" noProof="0" dirty="0">
                <a:solidFill>
                  <a:srgbClr val="C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818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 일정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- 1, 2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주차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2275123"/>
            <a:ext cx="66198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7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 일정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- 3, 4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주차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00" y="2275200"/>
            <a:ext cx="66198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 일정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- 5, 6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주차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00" y="2275200"/>
            <a:ext cx="66198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 일정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– 6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 교육 후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2" y="2275200"/>
            <a:ext cx="66198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2881709"/>
            <a:ext cx="9070848" cy="1626791"/>
          </a:xfrm>
        </p:spPr>
        <p:txBody>
          <a:bodyPr rtlCol="0">
            <a:noAutofit/>
          </a:bodyPr>
          <a:lstStyle/>
          <a:p>
            <a:pPr algn="ctr" rtl="0"/>
            <a:r>
              <a:rPr lang="ko-KR" altLang="en-US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기타 안내</a:t>
            </a:r>
            <a:endParaRPr lang="ko" sz="4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9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65159"/>
              </p:ext>
            </p:extLst>
          </p:nvPr>
        </p:nvGraphicFramePr>
        <p:xfrm>
          <a:off x="2032000" y="2119842"/>
          <a:ext cx="8127999" cy="2759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900">
                  <a:extLst>
                    <a:ext uri="{9D8B030D-6E8A-4147-A177-3AD203B41FA5}">
                      <a16:colId xmlns:a16="http://schemas.microsoft.com/office/drawing/2014/main" val="542101292"/>
                    </a:ext>
                  </a:extLst>
                </a:gridCol>
                <a:gridCol w="4124325">
                  <a:extLst>
                    <a:ext uri="{9D8B030D-6E8A-4147-A177-3AD203B41FA5}">
                      <a16:colId xmlns:a16="http://schemas.microsoft.com/office/drawing/2014/main" val="1361864192"/>
                    </a:ext>
                  </a:extLst>
                </a:gridCol>
                <a:gridCol w="2644774">
                  <a:extLst>
                    <a:ext uri="{9D8B030D-6E8A-4147-A177-3AD203B41FA5}">
                      <a16:colId xmlns:a16="http://schemas.microsoft.com/office/drawing/2014/main" val="3894159795"/>
                    </a:ext>
                  </a:extLst>
                </a:gridCol>
              </a:tblGrid>
              <a:tr h="4750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시간</a:t>
                      </a:r>
                      <a:endParaRPr lang="ko-KR" altLang="en-US" sz="1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내용</a:t>
                      </a:r>
                      <a:endParaRPr lang="ko-KR" altLang="en-US" sz="1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운영</a:t>
                      </a:r>
                      <a:endParaRPr lang="ko-KR" altLang="en-US" sz="1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72320"/>
                  </a:ext>
                </a:extLst>
              </a:tr>
              <a:tr h="662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08:30~09:30</a:t>
                      </a:r>
                      <a:endParaRPr lang="ko-KR" altLang="en-US" sz="14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오리엔테이션</a:t>
                      </a:r>
                      <a:endParaRPr lang="ko-KR" altLang="en-US" sz="14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모든 차수</a:t>
                      </a:r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</a:t>
                      </a:r>
                      <a:r>
                        <a:rPr lang="en-US" altLang="ko-KR" sz="14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A3</a:t>
                      </a:r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en-US" altLang="ko-KR" sz="14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B3</a:t>
                      </a:r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</a:t>
                      </a:r>
                      <a:r>
                        <a:rPr lang="en-US" altLang="ko-KR" sz="14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</a:t>
                      </a:r>
                      <a:r>
                        <a:rPr lang="en-US" altLang="ko-KR" sz="1400" baseline="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C3</a:t>
                      </a:r>
                      <a:r>
                        <a:rPr lang="en-US" altLang="ko-KR" sz="14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en-US" altLang="ko-KR" sz="1400" baseline="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D3</a:t>
                      </a:r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통합 </a:t>
                      </a:r>
                      <a:r>
                        <a:rPr lang="ko-KR" altLang="en-US" sz="14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녹스미팅방</a:t>
                      </a:r>
                      <a:endParaRPr lang="ko-KR" altLang="en-US" sz="14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131723"/>
                  </a:ext>
                </a:extLst>
              </a:tr>
              <a:tr h="405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09:30~10:00</a:t>
                      </a:r>
                      <a:endParaRPr lang="ko-KR" altLang="en-US" sz="14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조별 </a:t>
                      </a:r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Meet-up </a:t>
                      </a:r>
                      <a:r>
                        <a:rPr lang="en-US" altLang="ko-KR" sz="12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(C, D</a:t>
                      </a:r>
                      <a:r>
                        <a:rPr lang="ko-KR" altLang="en-US" sz="12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차는 </a:t>
                      </a:r>
                      <a:r>
                        <a:rPr lang="en-US" altLang="ko-KR" sz="12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10:30</a:t>
                      </a:r>
                      <a:r>
                        <a:rPr lang="ko-KR" altLang="en-US" sz="12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까지</a:t>
                      </a:r>
                      <a:r>
                        <a:rPr lang="en-US" altLang="ko-KR" sz="12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각 차수</a:t>
                      </a:r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/</a:t>
                      </a:r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조별 활동</a:t>
                      </a:r>
                      <a:endParaRPr lang="ko-KR" altLang="en-US" sz="14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1154895"/>
                  </a:ext>
                </a:extLst>
              </a:tr>
              <a:tr h="405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10:00~12:00</a:t>
                      </a:r>
                      <a:endParaRPr lang="ko-KR" altLang="en-US" sz="14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코스웍</a:t>
                      </a:r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과목 </a:t>
                      </a:r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#1</a:t>
                      </a:r>
                      <a:r>
                        <a:rPr lang="en-US" altLang="ko-KR" sz="105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(OOP/OOAD/UML)</a:t>
                      </a:r>
                      <a:endParaRPr lang="ko-KR" altLang="en-US" sz="14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각 </a:t>
                      </a:r>
                      <a:r>
                        <a:rPr lang="ko-KR" altLang="en-US" sz="14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차수별</a:t>
                      </a:r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</a:t>
                      </a:r>
                      <a:r>
                        <a:rPr lang="ko-KR" altLang="en-US" sz="14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녹스미팅</a:t>
                      </a:r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/Zoom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146792"/>
                  </a:ext>
                </a:extLst>
              </a:tr>
              <a:tr h="405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12:00~13:00</a:t>
                      </a:r>
                      <a:endParaRPr lang="ko-KR" altLang="en-US" sz="14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점심 식사 </a:t>
                      </a:r>
                      <a:r>
                        <a:rPr lang="en-US" altLang="ko-KR" sz="12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(C, D</a:t>
                      </a:r>
                      <a:r>
                        <a:rPr lang="ko-KR" altLang="en-US" sz="12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차는 </a:t>
                      </a:r>
                      <a:r>
                        <a:rPr lang="en-US" altLang="ko-KR" sz="12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12:30~13:30)</a:t>
                      </a:r>
                      <a:endParaRPr lang="ko-KR" altLang="en-US" sz="12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3211242"/>
                  </a:ext>
                </a:extLst>
              </a:tr>
              <a:tr h="405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13:00~17:30</a:t>
                      </a:r>
                      <a:endParaRPr lang="ko-KR" altLang="en-US" sz="14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코스웍</a:t>
                      </a: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 과목 </a:t>
                      </a: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#1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(OOP/</a:t>
                      </a:r>
                      <a:r>
                        <a:rPr kumimoji="0" lang="en-US" altLang="ko-KR" sz="105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OOAD</a:t>
                      </a:r>
                      <a:r>
                        <a:rPr kumimoji="0" lang="en-US" altLang="ko-KR" sz="105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/UML)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(C, D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차는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18:00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까지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592101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1419225"/>
            <a:ext cx="9070848" cy="498475"/>
          </a:xfrm>
        </p:spPr>
        <p:txBody>
          <a:bodyPr rtlCol="0">
            <a:noAutofit/>
          </a:bodyPr>
          <a:lstStyle/>
          <a:p>
            <a:pPr algn="ctr" rtl="0"/>
            <a:r>
              <a:rPr lang="ko-KR" altLang="en-US" sz="2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오늘 일정</a:t>
            </a:r>
            <a:endParaRPr lang="ko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95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교육 시간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2981325"/>
            <a:ext cx="1962150" cy="18669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87733"/>
              </p:ext>
            </p:extLst>
          </p:nvPr>
        </p:nvGraphicFramePr>
        <p:xfrm>
          <a:off x="4343401" y="2850828"/>
          <a:ext cx="6381748" cy="2546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437">
                  <a:extLst>
                    <a:ext uri="{9D8B030D-6E8A-4147-A177-3AD203B41FA5}">
                      <a16:colId xmlns:a16="http://schemas.microsoft.com/office/drawing/2014/main" val="960387973"/>
                    </a:ext>
                  </a:extLst>
                </a:gridCol>
                <a:gridCol w="1595437">
                  <a:extLst>
                    <a:ext uri="{9D8B030D-6E8A-4147-A177-3AD203B41FA5}">
                      <a16:colId xmlns:a16="http://schemas.microsoft.com/office/drawing/2014/main" val="3718133703"/>
                    </a:ext>
                  </a:extLst>
                </a:gridCol>
                <a:gridCol w="1595437">
                  <a:extLst>
                    <a:ext uri="{9D8B030D-6E8A-4147-A177-3AD203B41FA5}">
                      <a16:colId xmlns:a16="http://schemas.microsoft.com/office/drawing/2014/main" val="4246967421"/>
                    </a:ext>
                  </a:extLst>
                </a:gridCol>
                <a:gridCol w="1595437">
                  <a:extLst>
                    <a:ext uri="{9D8B030D-6E8A-4147-A177-3AD203B41FA5}">
                      <a16:colId xmlns:a16="http://schemas.microsoft.com/office/drawing/2014/main" val="1209819388"/>
                    </a:ext>
                  </a:extLst>
                </a:gridCol>
              </a:tblGrid>
              <a:tr h="673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차수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시작 시간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점심 시간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종료 시간</a:t>
                      </a:r>
                      <a:endParaRPr lang="ko-KR" altLang="en-US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726730"/>
                  </a:ext>
                </a:extLst>
              </a:tr>
              <a:tr h="936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A3</a:t>
                      </a:r>
                      <a:r>
                        <a:rPr lang="en-US" altLang="ko-KR" dirty="0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en-US" altLang="ko-KR" dirty="0" err="1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B3</a:t>
                      </a:r>
                      <a:endParaRPr lang="ko-KR" altLang="en-US" dirty="0"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08:30</a:t>
                      </a:r>
                      <a:endParaRPr lang="ko-KR" altLang="en-US" dirty="0"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12:00~13:00</a:t>
                      </a:r>
                      <a:endParaRPr lang="ko-KR" altLang="en-US" dirty="0"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17:30</a:t>
                      </a:r>
                      <a:endParaRPr lang="ko-KR" altLang="en-US" dirty="0"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6177079"/>
                  </a:ext>
                </a:extLst>
              </a:tr>
              <a:tr h="936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C3</a:t>
                      </a:r>
                      <a:r>
                        <a:rPr lang="en-US" altLang="ko-KR" dirty="0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en-US" altLang="ko-KR" dirty="0" err="1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D3</a:t>
                      </a:r>
                      <a:endParaRPr lang="ko-KR" altLang="en-US" dirty="0"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09:00</a:t>
                      </a:r>
                      <a:endParaRPr lang="ko-KR" altLang="en-US" dirty="0"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12:30~13:30</a:t>
                      </a:r>
                      <a:endParaRPr lang="ko-KR" altLang="en-US" dirty="0"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18:00</a:t>
                      </a:r>
                      <a:endParaRPr lang="ko-KR" altLang="en-US" dirty="0"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16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7657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교육 중 불참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교육 중 결석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지각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조퇴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외출시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부서장 메모 결재</a:t>
            </a:r>
            <a:r>
              <a:rPr lang="en-US" altLang="ko-KR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및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인사부서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합의가 필요하며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사전에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알려 주시기 부탁 드립니다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2" y="3513985"/>
            <a:ext cx="2601416" cy="80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61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교육 중 불참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5"/>
            <a:ext cx="7289799" cy="4043706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전체 교육 시간 중 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80%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미만을 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참석하거나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/>
            <a:endParaRPr lang="en-US" altLang="ko-KR" sz="1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각 과목별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50%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미만을 참석할 경우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해당 과목을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미이수한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것으로 간주합니다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예</a:t>
            </a:r>
            <a:r>
              <a:rPr lang="en-US" altLang="ko-KR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sz="16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요구공학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16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시간 중 </a:t>
            </a:r>
            <a:r>
              <a:rPr lang="en-US" altLang="ko-KR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9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시간 불참할 경우</a:t>
            </a:r>
            <a:endParaRPr lang="en-US" altLang="ko-KR" sz="16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요구공학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미이수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→ </a:t>
            </a:r>
            <a:r>
              <a:rPr lang="ko-KR" altLang="en-US" sz="16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미수료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→ 양성과정 </a:t>
            </a:r>
            <a:r>
              <a:rPr lang="ko-KR" altLang="en-US" sz="16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미인증</a:t>
            </a:r>
            <a:endParaRPr lang="en-US" altLang="ko-KR" sz="16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단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경조사</a:t>
            </a:r>
            <a:r>
              <a:rPr lang="en-US" altLang="ko-KR" sz="1600" b="1" dirty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또는 백신 휴가로 불참할 경우 </a:t>
            </a:r>
            <a:r>
              <a:rPr lang="ko-KR" altLang="en-US" sz="16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미이수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처리하지 않음</a:t>
            </a:r>
            <a:endParaRPr lang="en-US" altLang="ko-KR" sz="1600" b="1" dirty="0" smtClean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2" y="3513985"/>
            <a:ext cx="2601416" cy="80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61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교육 중 불참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613650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1. 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메모 결재 필요 </a:t>
            </a:r>
            <a:r>
              <a:rPr lang="en-US" altLang="ko-KR" sz="12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2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차수별</a:t>
            </a:r>
            <a:r>
              <a:rPr lang="ko-KR" altLang="en-US" sz="12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담당자 </a:t>
            </a:r>
            <a:r>
              <a:rPr lang="ko-KR" altLang="en-US" sz="12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문의시</a:t>
            </a:r>
            <a:r>
              <a:rPr lang="ko-KR" altLang="en-US" sz="12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세부 설명</a:t>
            </a:r>
            <a:r>
              <a:rPr lang="en-US" altLang="ko-KR" sz="12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sz="16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</a:t>
            </a:r>
            <a:r>
              <a:rPr lang="en-US" altLang="ko-KR" sz="1600" b="1" dirty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본 결재는 근태 결재가 아니며</a:t>
            </a:r>
            <a:r>
              <a:rPr lang="en-US" altLang="ko-KR" sz="1600" b="1" dirty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교육운영진이 요청하는 </a:t>
            </a:r>
            <a:r>
              <a:rPr lang="ko-KR" altLang="en-US" sz="1600" b="1" dirty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별도의 메모 결재입니다</a:t>
            </a:r>
            <a:r>
              <a:rPr lang="en-US" altLang="ko-KR" sz="1600" b="1" dirty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en-US" altLang="ko-KR" sz="16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- 1</a:t>
            </a:r>
            <a:r>
              <a:rPr lang="ko-KR" altLang="en-US" sz="16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차부서장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승인 →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6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인사부서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합의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→ </a:t>
            </a:r>
            <a:r>
              <a:rPr lang="ko-KR" altLang="en-US" sz="16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첨기연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통보</a:t>
            </a:r>
            <a:endParaRPr lang="en-US" altLang="ko-KR" sz="1600" b="1" dirty="0" smtClean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1600" b="1" dirty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-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불참 당일 내 완결되도록 진행</a:t>
            </a:r>
            <a:endParaRPr lang="en-US" altLang="ko-KR" sz="1600" b="1" dirty="0" smtClean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2. 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근무 시간 제외 필요</a:t>
            </a:r>
            <a:endParaRPr lang="en-US" altLang="ko-KR" sz="1600" b="1" dirty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</a:t>
            </a:r>
            <a:r>
              <a:rPr lang="en-US" altLang="ko-KR" sz="1600" b="1" dirty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불참 시간만큼 근무 시간에서 제외해야 합니다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en-US" altLang="ko-KR" sz="16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105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</a:p>
          <a:p>
            <a:endParaRPr lang="en-US" altLang="ko-KR" sz="16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3. </a:t>
            </a:r>
            <a:r>
              <a:rPr lang="ko-KR" altLang="en-US" sz="16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조원간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양해</a:t>
            </a:r>
            <a:r>
              <a:rPr lang="en-US" altLang="ko-KR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배려 부탁드립니다</a:t>
            </a:r>
            <a:r>
              <a:rPr lang="en-US" altLang="ko-KR" sz="16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endParaRPr lang="en-US" altLang="ko-KR" sz="16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1600" b="1" dirty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sz="16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점수는 모든 조원이 공유하기 때문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!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2" y="3513985"/>
            <a:ext cx="2601416" cy="80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5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교육 중 불참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교육 불참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시간별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처리 기준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□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시간 미만</a:t>
            </a:r>
            <a:r>
              <a:rPr lang="en-US" altLang="ko-KR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부서장 결재 → 운영진 통보</a:t>
            </a:r>
            <a:endParaRPr lang="en-US" altLang="ko-KR" sz="2800" b="1" dirty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800" b="1" dirty="0" smtClean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□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2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시간 이상</a:t>
            </a:r>
            <a:r>
              <a:rPr lang="en-US" altLang="ko-KR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인사부서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합의 추가</a:t>
            </a:r>
            <a:endParaRPr lang="en-US" altLang="ko-KR" sz="2800" b="1" dirty="0" smtClean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※ 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상황에 따라 교육담당자가 기준 대비 완화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강화한 처리를 요청할 수 있음</a:t>
            </a:r>
            <a:r>
              <a:rPr lang="en-US" altLang="ko-KR" sz="16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92" y="3513985"/>
            <a:ext cx="2601416" cy="80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8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196" y="509244"/>
            <a:ext cx="10387608" cy="1371600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교육 중 불참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– 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모바일 참여 관련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2273300"/>
            <a:ext cx="7289799" cy="3973213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PC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접속하여 교육 참여함이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원칙임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4350" indent="-514350">
              <a:buAutoNum type="arabicPeriod"/>
            </a:pP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부득이한 경우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(PC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오동작</a:t>
            </a:r>
            <a:r>
              <a:rPr lang="en-US" altLang="ko-KR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등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모바일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514350" indent="-514350">
              <a:buAutoNum type="arabicPeriod"/>
            </a:pP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참석 가능하며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교육담당자에게 사전 또는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진행 중 통지 요망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96" y="3082185"/>
            <a:ext cx="2601416" cy="80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 b="28296"/>
          <a:stretch/>
        </p:blipFill>
        <p:spPr>
          <a:xfrm>
            <a:off x="902196" y="4401619"/>
            <a:ext cx="2601416" cy="76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보안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Associate Architect 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양성과정 교재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과제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리포트 등은 기업체의 영업 내용이 아니고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일반적인 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SW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설계 이론 및 가상 과제임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 따라서 개인 메일로 발신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출력물을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사업장 외로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반출하는 것에 </a:t>
            </a:r>
            <a:r>
              <a:rPr lang="ko-KR" altLang="en-US" sz="2400" b="1" u="sng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거의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문제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제재가 없음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원칙적으로는 조직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4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사업장별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보안 담당 부서 소관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26" y="3268340"/>
            <a:ext cx="12763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9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397" y="509244"/>
            <a:ext cx="7855103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개인 메일로 발신할 때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Compliance Check</a:t>
            </a:r>
          </a:p>
          <a:p>
            <a:pPr algn="ctr"/>
            <a:endParaRPr lang="en-US" altLang="ko-KR" sz="11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0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①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문제 되는 단어를 지우거나 변형한다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②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부서장 결재를 받는다</a:t>
            </a:r>
            <a:endParaRPr lang="en-US" altLang="ko-KR" sz="20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NASCA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2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반드시 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Knox 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에서 개인 메일로 보낸다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→ </a:t>
            </a:r>
            <a:r>
              <a:rPr lang="en-US" altLang="ko-KR" sz="20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NASCA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가 해제됨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※ 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주의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압축하여 보낼 경우 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NASCA</a:t>
            </a:r>
            <a:r>
              <a:rPr lang="ko-KR" altLang="en-US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가 해제되지 않음</a:t>
            </a:r>
            <a:endParaRPr lang="en-US" altLang="ko-KR" sz="20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4" y="4336600"/>
            <a:ext cx="2875543" cy="12065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4" y="2594000"/>
            <a:ext cx="2875543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88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교육 장소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기본적으로 재택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교육 효과를 위해 사무실 수강 가능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단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장소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변경시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담당자에게 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사전에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협의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재택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근무시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‘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본인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부모님 집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'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만 가능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자동차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독서실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스터디 까페 불가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234145"/>
            <a:ext cx="2628900" cy="153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07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마이크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웹캠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카메라는 일과 시간 중 항상 켜 두어야 합니다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예외적인 상황은 발생할 수 있습니다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sz="1400" b="1" dirty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예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긴급 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privacy 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보호</a:t>
            </a:r>
            <a:endParaRPr lang="en-US" altLang="ko-KR" sz="1400" b="1" dirty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예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카메라를 사용하는 다른 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app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을 실행하여 </a:t>
            </a:r>
            <a:r>
              <a:rPr lang="ko-KR" altLang="en-US" sz="14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녹스미팅에서</a:t>
            </a:r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카메라가 꺼진 경우</a:t>
            </a:r>
            <a:endParaRPr lang="en-US" altLang="ko-KR" sz="1400" b="1" dirty="0" smtClean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400" b="1" dirty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이러한 경우에는 교육운영진에게 미리 말씀하실 필요 없고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</a:t>
            </a:r>
          </a:p>
          <a:p>
            <a:pPr algn="ctr"/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카메라 켜 달라는 요청을 받으셨을 때 설명해 주시면 됩니다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sz="1400" b="1" dirty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그 외의 경우에는 교육 중 항상 카메라를 켜 주십시오</a:t>
            </a:r>
            <a:r>
              <a:rPr lang="en-US" altLang="ko-KR" sz="14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마이크 사용 </a:t>
            </a:r>
            <a:r>
              <a:rPr lang="ko-KR" altLang="en-US" sz="24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권장드리며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채팅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문자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도 좋습니다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14" y="1993578"/>
            <a:ext cx="1534272" cy="15313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14" y="4368800"/>
            <a:ext cx="1498600" cy="1498600"/>
          </a:xfrm>
          <a:prstGeom prst="rect">
            <a:avLst/>
          </a:prstGeom>
        </p:spPr>
      </p:pic>
      <p:sp>
        <p:nvSpPr>
          <p:cNvPr id="3" name="타원형 설명선 2"/>
          <p:cNvSpPr/>
          <p:nvPr/>
        </p:nvSpPr>
        <p:spPr>
          <a:xfrm>
            <a:off x="2676524" y="1195044"/>
            <a:ext cx="1628776" cy="657225"/>
          </a:xfrm>
          <a:prstGeom prst="wedgeEllipseCallout">
            <a:avLst>
              <a:gd name="adj1" fmla="val -53690"/>
              <a:gd name="adj2" fmla="val 74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항상 </a:t>
            </a:r>
            <a:r>
              <a:rPr lang="en-US" altLang="ko-KR" dirty="0" smtClean="0"/>
              <a:t>On</a:t>
            </a:r>
            <a:endParaRPr lang="ko-KR" altLang="en-US" dirty="0"/>
          </a:p>
        </p:txBody>
      </p:sp>
      <p:sp>
        <p:nvSpPr>
          <p:cNvPr id="7" name="타원형 설명선 6"/>
          <p:cNvSpPr/>
          <p:nvPr/>
        </p:nvSpPr>
        <p:spPr>
          <a:xfrm>
            <a:off x="2647950" y="3607430"/>
            <a:ext cx="1657350" cy="657225"/>
          </a:xfrm>
          <a:prstGeom prst="wedgeEllipseCallout">
            <a:avLst>
              <a:gd name="adj1" fmla="val -53690"/>
              <a:gd name="adj2" fmla="val 74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사용 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1746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2881709"/>
            <a:ext cx="9070848" cy="1626791"/>
          </a:xfrm>
        </p:spPr>
        <p:txBody>
          <a:bodyPr rtlCol="0">
            <a:noAutofit/>
          </a:bodyPr>
          <a:lstStyle/>
          <a:p>
            <a:pPr algn="ctr" rtl="0"/>
            <a:r>
              <a:rPr lang="ko-KR" altLang="en-US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양성과정의 목적</a:t>
            </a:r>
            <a:endParaRPr lang="ko" sz="4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13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 txBox="1">
            <a:spLocks/>
          </p:cNvSpPr>
          <p:nvPr/>
        </p:nvSpPr>
        <p:spPr>
          <a:xfrm>
            <a:off x="1560576" y="2881709"/>
            <a:ext cx="9070848" cy="16267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all" spc="-1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rPr>
              <a:t>기타 안내</a:t>
            </a:r>
            <a:endParaRPr kumimoji="0" lang="en-US" altLang="ko-KR" sz="4400" b="0" i="0" u="none" strike="noStrike" kern="1200" cap="all" spc="-10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all" spc="-10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all" spc="-1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rPr>
              <a:t>(</a:t>
            </a:r>
            <a:r>
              <a:rPr kumimoji="0" lang="ko-KR" altLang="en-US" sz="2400" b="0" i="0" u="none" strike="noStrike" kern="1200" cap="all" spc="-1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rPr>
              <a:t>계속</a:t>
            </a:r>
            <a:r>
              <a:rPr kumimoji="0" lang="en-US" altLang="ko-KR" sz="2400" b="0" i="0" u="none" strike="noStrike" kern="1200" cap="all" spc="-10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+mn-cs"/>
              </a:rPr>
              <a:t>)</a:t>
            </a:r>
            <a:endParaRPr kumimoji="0" lang="ko" altLang="en-US" sz="2400" b="0" i="0" u="none" strike="noStrike" kern="1200" cap="all" spc="-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5735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09244"/>
            <a:ext cx="6905625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녹스미팅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사용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Tip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0725" y="1880844"/>
            <a:ext cx="2689225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본인 화면 공유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입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퇴장 이력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기록에 남음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62" y="1834675"/>
            <a:ext cx="5905500" cy="44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9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09244"/>
            <a:ext cx="6905625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녹스미팅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사용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Tip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0725" y="1880844"/>
            <a:ext cx="2689225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본인 화면 공유 중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메뉴바는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화면 상단에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마우스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-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오버하면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나타납니다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36" y="1880844"/>
            <a:ext cx="7582540" cy="43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86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509244"/>
            <a:ext cx="6905625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녹스미팅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사용 </a:t>
            </a:r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Tip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20725" y="1880844"/>
            <a:ext cx="2689225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상단 </a:t>
            </a:r>
            <a:r>
              <a:rPr lang="ko-KR" altLang="en-US" sz="24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메뉴바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중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채팅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’ 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메뉴는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가장 왼쪽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‘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참석자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’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를 누르면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나타납니다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08" y="1880844"/>
            <a:ext cx="7692817" cy="30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50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224" y="509244"/>
            <a:ext cx="6534149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일과 </a:t>
            </a:r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종료 안내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</a:t>
            </a:r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보통의 경우 종료 안내는 메일로 드립니다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가끔 </a:t>
            </a:r>
            <a:r>
              <a:rPr lang="ko-KR" altLang="en-US" sz="24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녹스미팅에서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말로 설명드릴 필요가</a:t>
            </a:r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있을 때에는 </a:t>
            </a:r>
            <a:r>
              <a:rPr lang="ko-KR" altLang="en-US" sz="24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차수별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메신저로 예고해 드리겠습니다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u="sng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ko-KR" altLang="en-US" sz="2400" b="1" u="sng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재도전자</a:t>
            </a:r>
            <a:r>
              <a:rPr lang="en-US" altLang="ko-KR" sz="2400" b="1" u="sng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/FT </a:t>
            </a:r>
            <a:r>
              <a:rPr lang="ko-KR" altLang="en-US" sz="2400" b="1" u="sng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입과자께서도 종료 안내 메일은</a:t>
            </a:r>
            <a:endParaRPr lang="en-US" altLang="ko-KR" sz="2400" b="1" u="sng" dirty="0" smtClean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400" b="1" dirty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u="sng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매일 확인해 주십시오</a:t>
            </a:r>
            <a:r>
              <a:rPr lang="en-US" altLang="ko-KR" sz="2400" b="1" u="sng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25" y="3108797"/>
            <a:ext cx="1075532" cy="1126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8740" y="4433984"/>
            <a:ext cx="153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A3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en-US" altLang="ko-KR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B3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</a:t>
            </a:r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17:30</a:t>
            </a:r>
            <a:endParaRPr lang="ko-KR" altLang="en-US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338" y="3108797"/>
            <a:ext cx="1140323" cy="11267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5748" y="4433984"/>
            <a:ext cx="153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C3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en-US" altLang="ko-KR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D3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</a:t>
            </a:r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18:00</a:t>
            </a:r>
            <a:endParaRPr lang="ko-KR" altLang="en-US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68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Staff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A3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en-US" altLang="ko-KR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B3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최강원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정지훈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이경희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C3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en-US" altLang="ko-KR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D3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차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최강원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하윤미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윤지인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※ 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이경희님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윤지인님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근무시간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09:00 ~ 13:00</a:t>
            </a:r>
            <a:endParaRPr lang="en-US" altLang="ko-KR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Picture 2" descr="Image result for staf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68" y="3167400"/>
            <a:ext cx="2437233" cy="156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005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사용 프로그램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613650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MS Office</a:t>
            </a: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Eclipse</a:t>
            </a: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en-US" altLang="ko-KR" sz="24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StarUML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Plant UML, Enterprise Architect</a:t>
            </a:r>
          </a:p>
          <a:p>
            <a:pPr algn="ctr"/>
            <a:endParaRPr lang="en-US" altLang="ko-KR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</a:t>
            </a:r>
            <a:r>
              <a:rPr lang="en-US" altLang="ko-KR" sz="24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Google Docs, Google Meet/Zoom </a:t>
            </a:r>
            <a:r>
              <a:rPr lang="ko-KR" altLang="en-US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사용</a:t>
            </a:r>
            <a:endParaRPr lang="en-US" altLang="ko-KR" sz="24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2" y="2881312"/>
            <a:ext cx="1443037" cy="2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66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기타 참고 사항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평가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&amp;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인증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절대 평가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기준 언어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Java</a:t>
            </a: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객체 지향 기반의 설계를 지향함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25" y="3433763"/>
            <a:ext cx="2339975" cy="9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56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900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조편성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914400" y="1880844"/>
            <a:ext cx="10544175" cy="4456456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&lt;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조편성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결과를 메일로 보내드렸습니다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&gt;</a:t>
            </a:r>
          </a:p>
          <a:p>
            <a:pPr algn="ctr"/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편성 기준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성명 가나다 순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사업부 별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기타 사항 고려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조별 과제 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산출물과 평가 결과를 공유함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코스웍</a:t>
            </a:r>
            <a:r>
              <a:rPr lang="ko-KR" altLang="en-US" sz="2800" b="1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수료 평가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개인 평가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err="1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인증과제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개인 과제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그러나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조원간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논의 적극 권장</a:t>
            </a: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405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2881709"/>
            <a:ext cx="9070848" cy="1626791"/>
          </a:xfrm>
        </p:spPr>
        <p:txBody>
          <a:bodyPr rtlCol="0">
            <a:noAutofit/>
          </a:bodyPr>
          <a:lstStyle/>
          <a:p>
            <a:pPr algn="ctr" rtl="0"/>
            <a:r>
              <a:rPr lang="ko-KR" altLang="en-US" sz="4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당부 사항</a:t>
            </a:r>
            <a:endParaRPr lang="ko" sz="4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0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 txBox="1">
            <a:spLocks/>
          </p:cNvSpPr>
          <p:nvPr/>
        </p:nvSpPr>
        <p:spPr>
          <a:xfrm>
            <a:off x="967879" y="1393476"/>
            <a:ext cx="6231214" cy="3710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>
              <a:lnSpc>
                <a:spcPct val="220000"/>
              </a:lnSpc>
              <a:tabLst>
                <a:tab pos="4119563" algn="l"/>
              </a:tabLst>
            </a:pPr>
            <a:r>
              <a:rPr lang="ko-KR" altLang="en-US" b="1" dirty="0" smtClean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품질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달성을 위한</a:t>
            </a:r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>
              <a:lnSpc>
                <a:spcPct val="220000"/>
              </a:lnSpc>
              <a:tabLst>
                <a:tab pos="4119563" algn="l"/>
              </a:tabLst>
            </a:pP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체계적인 </a:t>
            </a:r>
            <a:r>
              <a:rPr lang="en-US" altLang="ko-KR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SW </a:t>
            </a:r>
            <a:r>
              <a:rPr lang="ko-KR" altLang="en-US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설계</a:t>
            </a:r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31" y="4936398"/>
            <a:ext cx="913379" cy="91337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 txBox="1">
            <a:spLocks/>
          </p:cNvSpPr>
          <p:nvPr/>
        </p:nvSpPr>
        <p:spPr>
          <a:xfrm>
            <a:off x="8660189" y="643464"/>
            <a:ext cx="3065086" cy="5571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/>
            <a: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Associate</a:t>
            </a:r>
            <a:b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Architect</a:t>
            </a:r>
            <a:b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양성과정의</a:t>
            </a:r>
            <a:b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목적</a:t>
            </a:r>
            <a:endParaRPr lang="ko-KR" altLang="en-US" sz="4400" b="1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160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담당자 당부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좋은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아키텍트는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16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주변 사람들에게 도움이 됩니다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</p:txBody>
      </p:sp>
      <p:pic>
        <p:nvPicPr>
          <p:cNvPr id="6" name="Picture 2" descr="Image result for pleas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32" y="3155628"/>
            <a:ext cx="1848768" cy="203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1" y="2105835"/>
            <a:ext cx="5549898" cy="276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771604" y="3784600"/>
            <a:ext cx="781596" cy="736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52157" y="3695378"/>
            <a:ext cx="781596" cy="736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953500" y="3363912"/>
            <a:ext cx="882378" cy="84137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12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199" y="509244"/>
            <a:ext cx="54102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sz="6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담당자 당부</a:t>
            </a:r>
            <a:endParaRPr lang="ko" sz="6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835400" y="1880844"/>
            <a:ext cx="7289799" cy="4365669"/>
          </a:xfrm>
          <a:prstGeom prst="roundRect">
            <a:avLst>
              <a:gd name="adj" fmla="val 7443"/>
            </a:avLst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활발하고 매너 있는 커뮤니케이션 부탁해요</a:t>
            </a:r>
            <a:r>
              <a:rPr lang="en-US" altLang="ko-KR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</a:p>
          <a:p>
            <a:pPr algn="ctr"/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♧ 학습자 ↔ 강사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♧ </a:t>
            </a:r>
            <a:r>
              <a:rPr lang="ko-KR" altLang="en-US" sz="28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학습자 ↔ 학습자</a:t>
            </a:r>
            <a:endParaRPr lang="en-US" altLang="ko-KR" sz="28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나눔명조" panose="02020603020101020101" pitchFamily="18" charset="-127"/>
                <a:ea typeface="나눔명조" panose="02020603020101020101" pitchFamily="18" charset="-127"/>
              </a:rPr>
              <a:t>♧ 학습자 ↔ </a:t>
            </a:r>
            <a:r>
              <a:rPr lang="ko-KR" altLang="en-US" sz="2800" b="1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과정운영진</a:t>
            </a:r>
            <a:endParaRPr lang="en-US" altLang="ko-KR" sz="28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6" name="Picture 2" descr="Image result for pleas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32" y="3155628"/>
            <a:ext cx="1848768" cy="203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514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5880" y="1267730"/>
            <a:ext cx="1920240" cy="731520"/>
            <a:chOff x="4828372" y="1267730"/>
            <a:chExt cx="2227748" cy="73152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그림 8" descr="밝은 꽃">
            <a:extLst>
              <a:ext uri="{FF2B5EF4-FFF2-40B4-BE49-F238E27FC236}">
                <a16:creationId xmlns:a16="http://schemas.microsoft.com/office/drawing/2014/main" id="{E3AED392-F4FF-45D7-9A91-FD20E7E29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B58C53-AF1A-4577-9FD9-2A6A3DDEA5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F7F7DE-2DAA-4260-B379-423DEC36F3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7" y="2171103"/>
            <a:ext cx="9068586" cy="23664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차수별</a:t>
            </a:r>
            <a:r>
              <a:rPr lang="ko-KR" altLang="en-US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28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녹스미팅</a:t>
            </a:r>
            <a:r>
              <a:rPr lang="en-US" altLang="ko-KR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/Zoom </a:t>
            </a:r>
            <a:r>
              <a:rPr lang="ko-KR" altLang="en-US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방으로 이동해 주시고</a:t>
            </a:r>
            <a:r>
              <a:rPr lang="en-US" altLang="ko-KR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  <a:br>
              <a:rPr lang="en-US" altLang="ko-KR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ko-KR" altLang="en-US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교육 시작</a:t>
            </a:r>
            <a:r>
              <a:rPr lang="en-US" altLang="ko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전까지 조별로 다음을 수행해 주세요</a:t>
            </a:r>
            <a:r>
              <a:rPr lang="en-US" altLang="ko-KR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br>
              <a:rPr lang="en-US" altLang="ko-KR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6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r>
              <a:rPr lang="en-US" altLang="ko-KR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2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 Google Meet </a:t>
            </a:r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한 번 모여서 인사하기</a:t>
            </a: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각 조별로 가장 위에 성명 있으신 분이 방 만들어 주세요</a:t>
            </a:r>
            <a:r>
              <a:rPr lang="en-US" altLang="ko-KR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google Docs </a:t>
            </a:r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문서 하나 만들기</a:t>
            </a:r>
            <a:r>
              <a:rPr lang="en-US" altLang="ko-KR" sz="3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3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각 조별로 </a:t>
            </a:r>
            <a:r>
              <a:rPr lang="ko-KR" altLang="en-US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위에서 두번째 성명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있으신 분이 </a:t>
            </a:r>
            <a:r>
              <a:rPr lang="ko-KR" altLang="en-US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문서를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만들어 주세요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3970" y="4809459"/>
            <a:ext cx="9070848" cy="485029"/>
          </a:xfrm>
        </p:spPr>
        <p:txBody>
          <a:bodyPr vert="horz" lIns="91440" tIns="45720" rIns="91440" bIns="45720" rtlCol="0">
            <a:noAutofit/>
          </a:bodyPr>
          <a:lstStyle/>
          <a:p>
            <a:pPr rtl="0">
              <a:spcBef>
                <a:spcPts val="0"/>
              </a:spcBef>
            </a:pPr>
            <a:r>
              <a:rPr lang="en-US" altLang="ko-KR" spc="80" dirty="0" err="1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A3</a:t>
            </a:r>
            <a:r>
              <a:rPr lang="en-US" altLang="ko-KR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en-US" altLang="ko-KR" spc="80" dirty="0" err="1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B3</a:t>
            </a:r>
            <a:r>
              <a:rPr lang="ko-KR" altLang="en-US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첫 강의 </a:t>
            </a:r>
            <a:r>
              <a:rPr lang="en-US" altLang="ko-KR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10:00 </a:t>
            </a:r>
            <a:r>
              <a:rPr lang="ko-KR" altLang="en-US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시작</a:t>
            </a:r>
            <a:endParaRPr lang="en-US" altLang="ko-KR" spc="80" dirty="0" smtClean="0">
              <a:solidFill>
                <a:srgbClr val="FFFF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rtl="0">
              <a:spcBef>
                <a:spcPts val="0"/>
              </a:spcBef>
            </a:pPr>
            <a:r>
              <a:rPr lang="en-US" altLang="ko-KR" spc="80" dirty="0" err="1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C3</a:t>
            </a:r>
            <a:r>
              <a:rPr lang="en-US" altLang="ko-KR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en-US" altLang="ko-KR" spc="80" dirty="0" err="1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D3</a:t>
            </a:r>
            <a:r>
              <a:rPr lang="ko-KR" altLang="en-US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차</a:t>
            </a:r>
            <a:r>
              <a:rPr lang="en-US" altLang="ko-KR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첫 강의 </a:t>
            </a:r>
            <a:r>
              <a:rPr lang="en-US" altLang="ko-KR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10:30 </a:t>
            </a:r>
            <a:r>
              <a:rPr lang="ko-KR" altLang="en-US" spc="80" dirty="0" smtClean="0">
                <a:solidFill>
                  <a:srgbClr val="FFFF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시작</a:t>
            </a:r>
            <a:endParaRPr lang="en-US" altLang="ko-KR" spc="80" dirty="0" smtClean="0">
              <a:solidFill>
                <a:srgbClr val="FFFF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C0C984F-4779-40F8-A8DC-59DD7615BE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7D5430C-DB52-4EA6-8319-C7AC4C1710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166ECFA-EC1E-4CD9-A9CC-1EBFE29AB8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746FE2E-3188-4CA0-96F7-21A68D1B19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0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3065086" cy="5571071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Associate</a:t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Architect</a:t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양성과정의</a:t>
            </a: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목적</a:t>
            </a:r>
            <a:endParaRPr lang="ko-KR" altLang="en-US" sz="4400" b="1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 txBox="1">
            <a:spLocks/>
          </p:cNvSpPr>
          <p:nvPr/>
        </p:nvSpPr>
        <p:spPr>
          <a:xfrm>
            <a:off x="967879" y="1393476"/>
            <a:ext cx="6231214" cy="3710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algn="ctr">
              <a:lnSpc>
                <a:spcPct val="220000"/>
              </a:lnSpc>
              <a:tabLst>
                <a:tab pos="4119563" algn="l"/>
              </a:tabLst>
            </a:pPr>
            <a:endParaRPr lang="en-US" altLang="ko-KR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/>
          <a:stretch/>
        </p:blipFill>
        <p:spPr>
          <a:xfrm>
            <a:off x="3073018" y="1123818"/>
            <a:ext cx="2041907" cy="237185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402686" y="4139140"/>
            <a:ext cx="650766" cy="1399387"/>
            <a:chOff x="1402686" y="4216125"/>
            <a:chExt cx="650766" cy="1399387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75"/>
            <a:stretch/>
          </p:blipFill>
          <p:spPr>
            <a:xfrm>
              <a:off x="1402686" y="4216125"/>
              <a:ext cx="650766" cy="75592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402686" y="5246180"/>
              <a:ext cx="650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성능</a:t>
              </a:r>
              <a:endPara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521525" y="4139140"/>
            <a:ext cx="650766" cy="1399387"/>
            <a:chOff x="1402686" y="4216125"/>
            <a:chExt cx="650766" cy="1399387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75"/>
            <a:stretch/>
          </p:blipFill>
          <p:spPr>
            <a:xfrm>
              <a:off x="1402686" y="4216125"/>
              <a:ext cx="650766" cy="75592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402686" y="5246180"/>
              <a:ext cx="650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보안</a:t>
              </a:r>
              <a:endPara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698166" y="4139140"/>
            <a:ext cx="650766" cy="1581136"/>
            <a:chOff x="1402686" y="4216125"/>
            <a:chExt cx="650766" cy="1581136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75"/>
            <a:stretch/>
          </p:blipFill>
          <p:spPr>
            <a:xfrm>
              <a:off x="1402686" y="4216125"/>
              <a:ext cx="650766" cy="755923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402686" y="5150930"/>
              <a:ext cx="650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유지보수</a:t>
              </a:r>
              <a:endPara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845402" y="4101209"/>
            <a:ext cx="900903" cy="1399387"/>
            <a:chOff x="1306192" y="4216125"/>
            <a:chExt cx="900903" cy="1399387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75"/>
            <a:stretch/>
          </p:blipFill>
          <p:spPr>
            <a:xfrm>
              <a:off x="1402686" y="4216125"/>
              <a:ext cx="650766" cy="75592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1306192" y="5246180"/>
              <a:ext cx="900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가용성</a:t>
              </a:r>
              <a:endPara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060735" y="4128989"/>
            <a:ext cx="900903" cy="1285087"/>
            <a:chOff x="1306192" y="4216125"/>
            <a:chExt cx="900903" cy="128508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75"/>
            <a:stretch/>
          </p:blipFill>
          <p:spPr>
            <a:xfrm>
              <a:off x="1402686" y="4216125"/>
              <a:ext cx="650766" cy="755923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306192" y="5131880"/>
              <a:ext cx="900903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...</a:t>
              </a:r>
              <a:endPara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8548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3065086" cy="5571071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Associate</a:t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Architect</a:t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양성과정의</a:t>
            </a: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목적</a:t>
            </a:r>
            <a:endParaRPr lang="ko-KR" altLang="en-US" sz="4400" b="1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45" y="1162739"/>
            <a:ext cx="5067718" cy="3582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645" y="4859712"/>
            <a:ext cx="5046221" cy="10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3065086" cy="5571071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Associate</a:t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Architect</a:t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양성과정의</a:t>
            </a: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목적</a:t>
            </a:r>
            <a:endParaRPr lang="ko-KR" altLang="en-US" sz="4400" b="1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57" y="3700462"/>
            <a:ext cx="4792107" cy="22707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77" y="1111766"/>
            <a:ext cx="4376266" cy="2257598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V="1">
            <a:off x="1909777" y="5400675"/>
            <a:ext cx="1728773" cy="476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30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+mj-ea"/>
              <a:ea typeface="+mj-ea"/>
            </a:endParaRPr>
          </a:p>
        </p:txBody>
      </p:sp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직사각형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3065086" cy="5571071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Associate</a:t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Architect</a:t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양성과정의</a:t>
            </a: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/>
            </a:r>
            <a:br>
              <a:rPr lang="en-US" altLang="ko-KR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ko-KR" altLang="en-US" sz="4400" b="1" dirty="0" smtClean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목적</a:t>
            </a:r>
            <a:endParaRPr lang="ko-KR" altLang="en-US" sz="4400" b="1" dirty="0">
              <a:solidFill>
                <a:srgbClr val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25" y="1195984"/>
            <a:ext cx="3876675" cy="28426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6659" y="4553183"/>
            <a:ext cx="5681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명조" pitchFamily="18" charset="-127"/>
                <a:ea typeface="나눔명조" pitchFamily="18" charset="-127"/>
              </a:rPr>
              <a:t>내가 만든 </a:t>
            </a:r>
            <a:r>
              <a:rPr lang="en-US" altLang="ko-KR" b="1" dirty="0" smtClean="0">
                <a:latin typeface="나눔명조" pitchFamily="18" charset="-127"/>
                <a:ea typeface="나눔명조" pitchFamily="18" charset="-127"/>
              </a:rPr>
              <a:t>SW</a:t>
            </a:r>
            <a:r>
              <a:rPr lang="ko-KR" altLang="en-US" b="1" dirty="0" smtClean="0">
                <a:latin typeface="나눔명조" pitchFamily="18" charset="-127"/>
                <a:ea typeface="나눔명조" pitchFamily="18" charset="-127"/>
              </a:rPr>
              <a:t>의 품질은</a:t>
            </a:r>
            <a:endParaRPr lang="en-US" altLang="ko-KR" b="1" dirty="0" smtClean="0">
              <a:latin typeface="나눔명조" pitchFamily="18" charset="-127"/>
              <a:ea typeface="나눔명조" pitchFamily="18" charset="-127"/>
            </a:endParaRPr>
          </a:p>
          <a:p>
            <a:pPr algn="ctr"/>
            <a:endParaRPr lang="en-US" altLang="ko-KR" b="1" dirty="0">
              <a:latin typeface="나눔명조" pitchFamily="18" charset="-127"/>
              <a:ea typeface="나눔명조" pitchFamily="18" charset="-127"/>
            </a:endParaRPr>
          </a:p>
          <a:p>
            <a:pPr algn="ctr"/>
            <a:r>
              <a:rPr lang="ko-KR" altLang="en-US" b="1" dirty="0" smtClean="0">
                <a:latin typeface="나눔명조" pitchFamily="18" charset="-127"/>
                <a:ea typeface="나눔명조" pitchFamily="18" charset="-127"/>
              </a:rPr>
              <a:t>내가 책임진다</a:t>
            </a:r>
            <a:r>
              <a:rPr lang="en-US" altLang="ko-KR" b="1" dirty="0" smtClean="0"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462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ppt/theme/theme2.xml><?xml version="1.0" encoding="utf-8"?>
<a:theme xmlns:a="http://schemas.openxmlformats.org/drawingml/2006/main" name="1_비누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C21C94-EC06-4610-B8F0-A456DD28C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D6F7AD-09FB-47AB-B353-D1D83850E3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C0DB4D-BE53-4100-8A0D-CEFB2E48282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정원 비누 디자인</Template>
  <TotalTime>0</TotalTime>
  <Words>1830</Words>
  <Application>Microsoft Office PowerPoint</Application>
  <PresentationFormat>와이드스크린</PresentationFormat>
  <Paragraphs>501</Paragraphs>
  <Slides>52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나눔명조</vt:lpstr>
      <vt:lpstr>나눔명조 ExtraBold</vt:lpstr>
      <vt:lpstr>맑은 고딕</vt:lpstr>
      <vt:lpstr>Arial</vt:lpstr>
      <vt:lpstr>Century Gothic</vt:lpstr>
      <vt:lpstr>Garamond</vt:lpstr>
      <vt:lpstr>비누</vt:lpstr>
      <vt:lpstr>1_비누</vt:lpstr>
      <vt:lpstr>20222년 Associate  Architect 양성과정  "6월 차수" (A3차, B3차, C3차, D3차)</vt:lpstr>
      <vt:lpstr>Associate Architect  양성과정 입과를  진심으로 환영합니다.</vt:lpstr>
      <vt:lpstr>오늘 일정</vt:lpstr>
      <vt:lpstr>양성과정의 목적</vt:lpstr>
      <vt:lpstr>PowerPoint 프레젠테이션</vt:lpstr>
      <vt:lpstr>Associate  Architect  양성과정의  목적</vt:lpstr>
      <vt:lpstr>Associate  Architect  양성과정의  목적</vt:lpstr>
      <vt:lpstr>Associate  Architect  양성과정의  목적</vt:lpstr>
      <vt:lpstr>Associate  Architect  양성과정의  목적</vt:lpstr>
      <vt:lpstr>PowerPoint 프레젠테이션</vt:lpstr>
      <vt:lpstr>3단계  S/W Architect  양성체계</vt:lpstr>
      <vt:lpstr>양성과정의  동기  Motivation</vt:lpstr>
      <vt:lpstr>Don't Worry, Learn A Lot!</vt:lpstr>
      <vt:lpstr>PowerPoint 프레젠테이션</vt:lpstr>
      <vt:lpstr>양성과정 내용</vt:lpstr>
      <vt:lpstr>양성과정 구성</vt:lpstr>
      <vt:lpstr>코스웍 구성</vt:lpstr>
      <vt:lpstr>코스웍 구성</vt:lpstr>
      <vt:lpstr>코스웍 수업 진행</vt:lpstr>
      <vt:lpstr>인증과제</vt:lpstr>
      <vt:lpstr>인증과제 진행</vt:lpstr>
      <vt:lpstr>인증과제 Best Practice 게시판</vt:lpstr>
      <vt:lpstr>인증과제 Best Practice 영상</vt:lpstr>
      <vt:lpstr>(비공개)네이버 까페 운영</vt:lpstr>
      <vt:lpstr>양성과정 일정 - 1, 2주차</vt:lpstr>
      <vt:lpstr>양성과정 일정 - 3, 4주차</vt:lpstr>
      <vt:lpstr>양성과정 일정 - 5, 6주차</vt:lpstr>
      <vt:lpstr>양성과정 일정 – 6주 교육 후</vt:lpstr>
      <vt:lpstr>기타 안내</vt:lpstr>
      <vt:lpstr>교육 시간</vt:lpstr>
      <vt:lpstr>교육 중 불참</vt:lpstr>
      <vt:lpstr>교육 중 불참</vt:lpstr>
      <vt:lpstr>교육 중 불참</vt:lpstr>
      <vt:lpstr>교육 중 불참</vt:lpstr>
      <vt:lpstr>교육 중 불참 – 모바일 참여 관련</vt:lpstr>
      <vt:lpstr>보안</vt:lpstr>
      <vt:lpstr>개인 메일로 발신할 때</vt:lpstr>
      <vt:lpstr>교육 장소</vt:lpstr>
      <vt:lpstr>마이크/웹캠</vt:lpstr>
      <vt:lpstr>PowerPoint 프레젠테이션</vt:lpstr>
      <vt:lpstr>녹스미팅 사용 Tip</vt:lpstr>
      <vt:lpstr>녹스미팅 사용 Tip</vt:lpstr>
      <vt:lpstr>녹스미팅 사용 Tip</vt:lpstr>
      <vt:lpstr>일과 종료 안내</vt:lpstr>
      <vt:lpstr>Staff</vt:lpstr>
      <vt:lpstr>사용 프로그램</vt:lpstr>
      <vt:lpstr>기타 참고 사항</vt:lpstr>
      <vt:lpstr>조편성</vt:lpstr>
      <vt:lpstr>당부 사항</vt:lpstr>
      <vt:lpstr>담당자 당부</vt:lpstr>
      <vt:lpstr>담당자 당부</vt:lpstr>
      <vt:lpstr>차수별 녹스미팅/Zoom 방으로 이동해 주시고, 교육 시작 전까지 조별로 다음을 수행해 주세요. . 1. Google Meet 로 한 번 모여서 인사하기 (각 조별로 가장 위에 성명 있으신 분이 방 만들어 주세요) 2. google Docs 로 문서 하나 만들기 (각 조별로 위에서 두번째 성명 있으신 분이 문서를 만들어 주세요)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2020-10-07T12:05:58Z</dcterms:created>
  <dcterms:modified xsi:type="dcterms:W3CDTF">2022-06-10T07:52:17Z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